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747775"/>
          </p15:clr>
        </p15:guide>
        <p15:guide id="2" pos="576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459EAF-3D9B-49DF-A1EE-4FA358F16C22}">
  <a:tblStyle styleId="{BF459EAF-3D9B-49DF-A1EE-4FA358F16C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876" y="60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e004ddeb6b_4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e004ddeb6b_4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fa0c37dbbd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fa0c37dbbd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fa0c37dbbd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fa0c37dbbd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fa0c37dbbd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fa0c37dbbd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fa0c37dbbd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fa0c37dbbd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fa0c37dbbd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fa0c37dbbd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fa12837256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fa12837256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fa12837256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fa12837256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2be8d5248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2be8d5248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fa12837256_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fa12837256_3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fa12837256_3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fa12837256_3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To get to a destination, you first need a journey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fa0c37dbb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fa0c37dbb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fa12837256_3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fa12837256_3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e004ddeb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e004ddeb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Edelman Trust Barometer - Survey to global citizens that gauge trust in institutions that serve and provide products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For the first time, Business has outranked Nonprofits in public trust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e004ddeb6b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e004ddeb6b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Known - PERSONALIZATION -  understand who I am and what I want… “don’t waste my time” — Netflix, Amazon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Meet - FRICTION - understand how I want to interact… “connect on my terms, channels”  — Travel industry, Costco, my coffee shop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Lead - FEELING - understand where I need to go and innovate… “who’s competent to move forward” — Apple, Tesla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e004ddeb6b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e004ddeb6b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 six years between 2016 and 2022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the average values of donations and volunteering hours of the generations behind Gen X has more than doubled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In the same time, the values have declined for Gen X and Boomers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e004ddeb6b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e004ddeb6b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Customer expect seamless online transactions—and it’s a high bar.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65 percent of customers want to buy from companies that offer quick and easy online transactions, according to the 2021 Zendesk Customer Experience Trends Report.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e004ddeb6b_2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e004ddeb6b_2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e004ddeb6b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e004ddeb6b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Direct Mail influences all generations, and more than half of all donors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 majority of donors will give online, especially younger donors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e004ddeb6b_2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e004ddeb6b_2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Known - are you including me? What can we do together? - Patagonia / Seek Discomfort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Meet - are you giving me my options to connect with you by channel?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Lead - Are you innovating in how you engage me?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e004ddeb6b_2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e004ddeb6b_2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e004ddeb6b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e004ddeb6b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Back to the Journey… A donor’s experience is not OUR experience.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capture, measure, track, think, design and utilize on many levels, and it’s only successful when we work with partners who can take us there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fa0c37dbb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fa0c37dbb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e004ddeb6b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e004ddeb6b_3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OUR experience… We also write, create, structure, plan, send, organize, call and schedule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And all of these items incur a cost… all the more important to maximize the ROI with an effortless capture on the donation page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e004ddeb6b_3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e004ddeb6b_3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And even if we get it mostly right… a third of consumers will walk away from a brand when we don’t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2be8d5248d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2be8d5248d_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e004ddeb6b_3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e004ddeb6b_3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e004ddeb6b_3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e004ddeb6b_3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e004ddeb6b_3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1e004ddeb6b_3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e004ddeb6b_3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1e004ddeb6b_3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e004ddeb6b_3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e004ddeb6b_3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e004ddeb6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1e004ddeb6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e004ddeb6b_4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1e004ddeb6b_4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fa0c37dbb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fa0c37dbb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e004ddeb6b_4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1e004ddeb6b_4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e004ddeb6b_4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1e004ddeb6b_4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fa0c37dbbd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fa0c37dbbd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fa0c37dbbd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fa0c37dbbd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a0c37dbb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fa0c37dbb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fa0c37dbb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fa0c37dbb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fa0c37dbbd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fa0c37dbbd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35375" y="3702850"/>
            <a:ext cx="151095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0054" y="1630500"/>
            <a:ext cx="3592776" cy="660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Google Shape;12;p2"/>
          <p:cNvCxnSpPr/>
          <p:nvPr/>
        </p:nvCxnSpPr>
        <p:spPr>
          <a:xfrm>
            <a:off x="16175" y="9225850"/>
            <a:ext cx="18304200" cy="0"/>
          </a:xfrm>
          <a:prstGeom prst="straightConnector1">
            <a:avLst/>
          </a:prstGeom>
          <a:noFill/>
          <a:ln w="19050" cap="flat" cmpd="sng">
            <a:solidFill>
              <a:srgbClr val="443C7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0050" y="9440737"/>
            <a:ext cx="2371925" cy="5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/>
        </p:nvSpPr>
        <p:spPr>
          <a:xfrm>
            <a:off x="14087488" y="9575000"/>
            <a:ext cx="1023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#afpicon</a:t>
            </a:r>
            <a:endParaRPr sz="18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5" name="Google Shape;15;p2"/>
          <p:cNvSpPr txBox="1"/>
          <p:nvPr/>
        </p:nvSpPr>
        <p:spPr>
          <a:xfrm>
            <a:off x="15587679" y="9575000"/>
            <a:ext cx="13572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afpicon.com</a:t>
            </a:r>
            <a:endParaRPr sz="18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1591056" y="625450"/>
            <a:ext cx="15478200" cy="1145400"/>
          </a:xfrm>
          <a:prstGeom prst="rect">
            <a:avLst/>
          </a:prstGeom>
        </p:spPr>
        <p:txBody>
          <a:bodyPr spcFirstLastPara="1" wrap="square" lIns="0" tIns="109700" rIns="0" bIns="1097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rtl="0">
              <a:buNone/>
              <a:defRPr sz="2200">
                <a:solidFill>
                  <a:srgbClr val="848CA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buNone/>
              <a:defRPr sz="2200">
                <a:solidFill>
                  <a:srgbClr val="848CA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buNone/>
              <a:defRPr sz="2200">
                <a:solidFill>
                  <a:srgbClr val="848CA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buNone/>
              <a:defRPr sz="2200">
                <a:solidFill>
                  <a:srgbClr val="848CA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buNone/>
              <a:defRPr sz="2200">
                <a:solidFill>
                  <a:srgbClr val="848CA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buNone/>
              <a:defRPr sz="2200">
                <a:solidFill>
                  <a:srgbClr val="848CA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buNone/>
              <a:defRPr sz="2200">
                <a:solidFill>
                  <a:srgbClr val="848CA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buNone/>
              <a:defRPr sz="2200">
                <a:solidFill>
                  <a:srgbClr val="848CA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buNone/>
              <a:defRPr sz="2200">
                <a:solidFill>
                  <a:srgbClr val="848CA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1603893" y="1975110"/>
            <a:ext cx="7461300" cy="6832800"/>
          </a:xfrm>
          <a:prstGeom prst="rect">
            <a:avLst/>
          </a:prstGeom>
        </p:spPr>
        <p:txBody>
          <a:bodyPr spcFirstLastPara="1" wrap="square" lIns="0" tIns="109700" rIns="0" bIns="109700" anchor="t" anchorCtr="0">
            <a:sp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rtl="0"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1000"/>
              </a:spcBef>
              <a:spcAft>
                <a:spcPts val="10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2"/>
          </p:nvPr>
        </p:nvSpPr>
        <p:spPr>
          <a:xfrm>
            <a:off x="9483573" y="1975110"/>
            <a:ext cx="7461300" cy="6832800"/>
          </a:xfrm>
          <a:prstGeom prst="rect">
            <a:avLst/>
          </a:prstGeom>
        </p:spPr>
        <p:txBody>
          <a:bodyPr spcFirstLastPara="1" wrap="square" lIns="0" tIns="109700" rIns="0" bIns="109700" anchor="t" anchorCtr="0">
            <a:sp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rtl="0"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1000"/>
              </a:spcBef>
              <a:spcAft>
                <a:spcPts val="10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/>
          <p:nvPr/>
        </p:nvSpPr>
        <p:spPr>
          <a:xfrm>
            <a:off x="914400" y="973114"/>
            <a:ext cx="366713" cy="100025"/>
          </a:xfrm>
          <a:custGeom>
            <a:avLst/>
            <a:gdLst/>
            <a:ahLst/>
            <a:cxnLst/>
            <a:rect l="l" t="t" r="r" b="b"/>
            <a:pathLst>
              <a:path w="419100" h="113665" extrusionOk="0">
                <a:moveTo>
                  <a:pt x="418975" y="0"/>
                </a:moveTo>
                <a:lnTo>
                  <a:pt x="63053" y="0"/>
                </a:lnTo>
                <a:lnTo>
                  <a:pt x="38501" y="4880"/>
                </a:lnTo>
                <a:lnTo>
                  <a:pt x="18459" y="18200"/>
                </a:lnTo>
                <a:lnTo>
                  <a:pt x="4951" y="37976"/>
                </a:lnTo>
                <a:lnTo>
                  <a:pt x="0" y="62224"/>
                </a:lnTo>
                <a:lnTo>
                  <a:pt x="0" y="113662"/>
                </a:lnTo>
                <a:lnTo>
                  <a:pt x="355921" y="113662"/>
                </a:lnTo>
                <a:lnTo>
                  <a:pt x="380474" y="108782"/>
                </a:lnTo>
                <a:lnTo>
                  <a:pt x="400515" y="95462"/>
                </a:lnTo>
                <a:lnTo>
                  <a:pt x="414023" y="75686"/>
                </a:lnTo>
                <a:lnTo>
                  <a:pt x="418975" y="51438"/>
                </a:lnTo>
                <a:lnTo>
                  <a:pt x="418975" y="0"/>
                </a:lnTo>
                <a:close/>
              </a:path>
            </a:pathLst>
          </a:custGeom>
          <a:solidFill>
            <a:srgbClr val="2AB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" name="Google Shape;81;p11"/>
          <p:cNvSpPr/>
          <p:nvPr/>
        </p:nvSpPr>
        <p:spPr>
          <a:xfrm>
            <a:off x="914400" y="1130563"/>
            <a:ext cx="257810" cy="100584"/>
          </a:xfrm>
          <a:custGeom>
            <a:avLst/>
            <a:gdLst/>
            <a:ahLst/>
            <a:cxnLst/>
            <a:rect l="l" t="t" r="r" b="b"/>
            <a:pathLst>
              <a:path w="294640" h="114300" extrusionOk="0">
                <a:moveTo>
                  <a:pt x="294112" y="0"/>
                </a:moveTo>
                <a:lnTo>
                  <a:pt x="42312" y="0"/>
                </a:lnTo>
                <a:lnTo>
                  <a:pt x="25725" y="3273"/>
                </a:lnTo>
                <a:lnTo>
                  <a:pt x="12289" y="12185"/>
                </a:lnTo>
                <a:lnTo>
                  <a:pt x="3286" y="25375"/>
                </a:lnTo>
                <a:lnTo>
                  <a:pt x="0" y="41482"/>
                </a:lnTo>
                <a:lnTo>
                  <a:pt x="0" y="114077"/>
                </a:lnTo>
                <a:lnTo>
                  <a:pt x="231058" y="114077"/>
                </a:lnTo>
                <a:lnTo>
                  <a:pt x="255611" y="109196"/>
                </a:lnTo>
                <a:lnTo>
                  <a:pt x="275652" y="95876"/>
                </a:lnTo>
                <a:lnTo>
                  <a:pt x="289160" y="76100"/>
                </a:lnTo>
                <a:lnTo>
                  <a:pt x="294112" y="51853"/>
                </a:lnTo>
                <a:lnTo>
                  <a:pt x="294112" y="0"/>
                </a:lnTo>
                <a:close/>
              </a:path>
            </a:pathLst>
          </a:custGeom>
          <a:solidFill>
            <a:srgbClr val="2AB67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" name="Google Shape;82;p11"/>
          <p:cNvSpPr/>
          <p:nvPr/>
        </p:nvSpPr>
        <p:spPr>
          <a:xfrm>
            <a:off x="914400" y="1288011"/>
            <a:ext cx="147000" cy="1008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akers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835375" y="1206000"/>
            <a:ext cx="5654100" cy="39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>
            <a:spLocks noGrp="1"/>
          </p:cNvSpPr>
          <p:nvPr>
            <p:ph type="pic" idx="2"/>
          </p:nvPr>
        </p:nvSpPr>
        <p:spPr>
          <a:xfrm>
            <a:off x="8392425" y="2027800"/>
            <a:ext cx="3804000" cy="3804000"/>
          </a:xfrm>
          <a:prstGeom prst="roundRect">
            <a:avLst>
              <a:gd name="adj" fmla="val 5836"/>
            </a:avLst>
          </a:prstGeom>
          <a:noFill/>
          <a:ln>
            <a:noFill/>
          </a:ln>
        </p:spPr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8544825" y="6275800"/>
            <a:ext cx="3651600" cy="45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SemiBold"/>
              <a:buNone/>
              <a:defRPr sz="28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3"/>
          </p:nvPr>
        </p:nvSpPr>
        <p:spPr>
          <a:xfrm>
            <a:off x="8544825" y="6988451"/>
            <a:ext cx="3651600" cy="45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175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1" name="Google Shape;21;p3"/>
          <p:cNvSpPr>
            <a:spLocks noGrp="1"/>
          </p:cNvSpPr>
          <p:nvPr>
            <p:ph type="pic" idx="4"/>
          </p:nvPr>
        </p:nvSpPr>
        <p:spPr>
          <a:xfrm>
            <a:off x="13145972" y="2027800"/>
            <a:ext cx="3804000" cy="3804000"/>
          </a:xfrm>
          <a:prstGeom prst="roundRect">
            <a:avLst>
              <a:gd name="adj" fmla="val 5836"/>
            </a:avLst>
          </a:prstGeom>
          <a:noFill/>
          <a:ln>
            <a:noFill/>
          </a:ln>
        </p:spPr>
      </p:sp>
      <p:sp>
        <p:nvSpPr>
          <p:cNvPr id="22" name="Google Shape;22;p3"/>
          <p:cNvSpPr txBox="1">
            <a:spLocks noGrp="1"/>
          </p:cNvSpPr>
          <p:nvPr>
            <p:ph type="subTitle" idx="5"/>
          </p:nvPr>
        </p:nvSpPr>
        <p:spPr>
          <a:xfrm>
            <a:off x="13298372" y="6275800"/>
            <a:ext cx="3651600" cy="45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ter SemiBold"/>
              <a:buNone/>
              <a:defRPr sz="28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6"/>
          </p:nvPr>
        </p:nvSpPr>
        <p:spPr>
          <a:xfrm>
            <a:off x="13298372" y="6988451"/>
            <a:ext cx="3651600" cy="45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16175" y="9225850"/>
            <a:ext cx="18304200" cy="748312"/>
            <a:chOff x="16175" y="9225850"/>
            <a:chExt cx="18304200" cy="748312"/>
          </a:xfrm>
        </p:grpSpPr>
        <p:cxnSp>
          <p:nvCxnSpPr>
            <p:cNvPr id="25" name="Google Shape;25;p3"/>
            <p:cNvCxnSpPr/>
            <p:nvPr/>
          </p:nvCxnSpPr>
          <p:spPr>
            <a:xfrm>
              <a:off x="16175" y="9225850"/>
              <a:ext cx="18304200" cy="0"/>
            </a:xfrm>
            <a:prstGeom prst="straightConnector1">
              <a:avLst/>
            </a:prstGeom>
            <a:noFill/>
            <a:ln w="19050" cap="flat" cmpd="sng">
              <a:solidFill>
                <a:srgbClr val="443C7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6" name="Google Shape;26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587751" y="9440737"/>
              <a:ext cx="2371925" cy="533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;p3"/>
            <p:cNvSpPr txBox="1"/>
            <p:nvPr/>
          </p:nvSpPr>
          <p:spPr>
            <a:xfrm>
              <a:off x="11426733" y="9619404"/>
              <a:ext cx="2496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fundraiseup.com/afp</a:t>
              </a:r>
              <a:endParaRPr sz="18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  <p:pic>
          <p:nvPicPr>
            <p:cNvPr id="28" name="Google Shape;28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00050" y="9525101"/>
              <a:ext cx="2194570" cy="403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1835375" y="2674675"/>
            <a:ext cx="15109500" cy="46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grpSp>
        <p:nvGrpSpPr>
          <p:cNvPr id="31" name="Google Shape;31;p4"/>
          <p:cNvGrpSpPr/>
          <p:nvPr/>
        </p:nvGrpSpPr>
        <p:grpSpPr>
          <a:xfrm>
            <a:off x="16175" y="9225850"/>
            <a:ext cx="18304200" cy="748312"/>
            <a:chOff x="16175" y="9225850"/>
            <a:chExt cx="18304200" cy="748312"/>
          </a:xfrm>
        </p:grpSpPr>
        <p:cxnSp>
          <p:nvCxnSpPr>
            <p:cNvPr id="32" name="Google Shape;32;p4"/>
            <p:cNvCxnSpPr/>
            <p:nvPr/>
          </p:nvCxnSpPr>
          <p:spPr>
            <a:xfrm>
              <a:off x="16175" y="9225850"/>
              <a:ext cx="18304200" cy="0"/>
            </a:xfrm>
            <a:prstGeom prst="straightConnector1">
              <a:avLst/>
            </a:prstGeom>
            <a:noFill/>
            <a:ln w="19050" cap="flat" cmpd="sng">
              <a:solidFill>
                <a:srgbClr val="443C7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3" name="Google Shape;33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587751" y="9440737"/>
              <a:ext cx="2371925" cy="533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34;p4"/>
            <p:cNvSpPr txBox="1"/>
            <p:nvPr/>
          </p:nvSpPr>
          <p:spPr>
            <a:xfrm>
              <a:off x="11426733" y="9619404"/>
              <a:ext cx="2496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fundraiseup.com/afp</a:t>
              </a:r>
              <a:endParaRPr sz="18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  <p:pic>
          <p:nvPicPr>
            <p:cNvPr id="35" name="Google Shape;35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00050" y="9525101"/>
              <a:ext cx="2194570" cy="403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1835375" y="2557250"/>
            <a:ext cx="15109500" cy="601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6830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16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>
              <a:spcBef>
                <a:spcPts val="16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>
              <a:spcBef>
                <a:spcPts val="16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>
              <a:spcBef>
                <a:spcPts val="16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>
              <a:spcBef>
                <a:spcPts val="16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>
              <a:spcBef>
                <a:spcPts val="1600"/>
              </a:spcBef>
              <a:spcAft>
                <a:spcPts val="16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1835375" y="1206000"/>
            <a:ext cx="15109500" cy="99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grpSp>
        <p:nvGrpSpPr>
          <p:cNvPr id="39" name="Google Shape;39;p5"/>
          <p:cNvGrpSpPr/>
          <p:nvPr/>
        </p:nvGrpSpPr>
        <p:grpSpPr>
          <a:xfrm>
            <a:off x="16175" y="9225850"/>
            <a:ext cx="18304200" cy="748312"/>
            <a:chOff x="16175" y="9225850"/>
            <a:chExt cx="18304200" cy="748312"/>
          </a:xfrm>
        </p:grpSpPr>
        <p:cxnSp>
          <p:nvCxnSpPr>
            <p:cNvPr id="40" name="Google Shape;40;p5"/>
            <p:cNvCxnSpPr/>
            <p:nvPr/>
          </p:nvCxnSpPr>
          <p:spPr>
            <a:xfrm>
              <a:off x="16175" y="9225850"/>
              <a:ext cx="18304200" cy="0"/>
            </a:xfrm>
            <a:prstGeom prst="straightConnector1">
              <a:avLst/>
            </a:prstGeom>
            <a:noFill/>
            <a:ln w="19050" cap="flat" cmpd="sng">
              <a:solidFill>
                <a:srgbClr val="443C7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41" name="Google Shape;41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587751" y="9440737"/>
              <a:ext cx="2371925" cy="533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Google Shape;42;p5"/>
            <p:cNvSpPr txBox="1"/>
            <p:nvPr/>
          </p:nvSpPr>
          <p:spPr>
            <a:xfrm>
              <a:off x="11426733" y="9619404"/>
              <a:ext cx="2496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fundraiseup.com/afp</a:t>
              </a:r>
              <a:endParaRPr sz="18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  <p:pic>
          <p:nvPicPr>
            <p:cNvPr id="43" name="Google Shape;43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00050" y="9525101"/>
              <a:ext cx="2194570" cy="403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1835375" y="1206000"/>
            <a:ext cx="15109500" cy="99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grpSp>
        <p:nvGrpSpPr>
          <p:cNvPr id="46" name="Google Shape;46;p6"/>
          <p:cNvGrpSpPr/>
          <p:nvPr/>
        </p:nvGrpSpPr>
        <p:grpSpPr>
          <a:xfrm>
            <a:off x="16175" y="9225850"/>
            <a:ext cx="18304200" cy="748312"/>
            <a:chOff x="16175" y="9225850"/>
            <a:chExt cx="18304200" cy="748312"/>
          </a:xfrm>
        </p:grpSpPr>
        <p:cxnSp>
          <p:nvCxnSpPr>
            <p:cNvPr id="47" name="Google Shape;47;p6"/>
            <p:cNvCxnSpPr/>
            <p:nvPr/>
          </p:nvCxnSpPr>
          <p:spPr>
            <a:xfrm>
              <a:off x="16175" y="9225850"/>
              <a:ext cx="18304200" cy="0"/>
            </a:xfrm>
            <a:prstGeom prst="straightConnector1">
              <a:avLst/>
            </a:prstGeom>
            <a:noFill/>
            <a:ln w="19050" cap="flat" cmpd="sng">
              <a:solidFill>
                <a:srgbClr val="443C7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48" name="Google Shape;48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587751" y="9440737"/>
              <a:ext cx="2371925" cy="533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Google Shape;49;p6"/>
            <p:cNvSpPr txBox="1"/>
            <p:nvPr/>
          </p:nvSpPr>
          <p:spPr>
            <a:xfrm>
              <a:off x="11426733" y="9619404"/>
              <a:ext cx="2496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fundraiseup.com/afp</a:t>
              </a:r>
              <a:endParaRPr sz="18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  <p:pic>
          <p:nvPicPr>
            <p:cNvPr id="50" name="Google Shape;50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00050" y="9525101"/>
              <a:ext cx="2194570" cy="403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1835375" y="1683000"/>
            <a:ext cx="15109500" cy="590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 SemiBold"/>
              <a:buNone/>
              <a:defRPr sz="48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 SemiBold"/>
              <a:buNone/>
              <a:defRPr sz="48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 SemiBold"/>
              <a:buNone/>
              <a:defRPr sz="48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 SemiBold"/>
              <a:buNone/>
              <a:defRPr sz="48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 SemiBold"/>
              <a:buNone/>
              <a:defRPr sz="48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 SemiBold"/>
              <a:buNone/>
              <a:defRPr sz="48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 SemiBold"/>
              <a:buNone/>
              <a:defRPr sz="48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 SemiBold"/>
              <a:buNone/>
              <a:defRPr sz="48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4800"/>
              <a:buFont typeface="Inter SemiBold"/>
              <a:buNone/>
              <a:defRPr sz="48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  <p:grpSp>
        <p:nvGrpSpPr>
          <p:cNvPr id="53" name="Google Shape;53;p7"/>
          <p:cNvGrpSpPr/>
          <p:nvPr/>
        </p:nvGrpSpPr>
        <p:grpSpPr>
          <a:xfrm>
            <a:off x="16175" y="9225850"/>
            <a:ext cx="18304200" cy="748312"/>
            <a:chOff x="16175" y="9225850"/>
            <a:chExt cx="18304200" cy="748312"/>
          </a:xfrm>
        </p:grpSpPr>
        <p:cxnSp>
          <p:nvCxnSpPr>
            <p:cNvPr id="54" name="Google Shape;54;p7"/>
            <p:cNvCxnSpPr/>
            <p:nvPr/>
          </p:nvCxnSpPr>
          <p:spPr>
            <a:xfrm>
              <a:off x="16175" y="9225850"/>
              <a:ext cx="18304200" cy="0"/>
            </a:xfrm>
            <a:prstGeom prst="straightConnector1">
              <a:avLst/>
            </a:prstGeom>
            <a:noFill/>
            <a:ln w="19050" cap="flat" cmpd="sng">
              <a:solidFill>
                <a:srgbClr val="443C7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55" name="Google Shape;55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587751" y="9440737"/>
              <a:ext cx="2371925" cy="533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Google Shape;56;p7"/>
            <p:cNvSpPr txBox="1"/>
            <p:nvPr/>
          </p:nvSpPr>
          <p:spPr>
            <a:xfrm>
              <a:off x="11426733" y="9619404"/>
              <a:ext cx="2496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fundraiseup.com/afp</a:t>
              </a:r>
              <a:endParaRPr sz="18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  <p:pic>
          <p:nvPicPr>
            <p:cNvPr id="57" name="Google Shape;57;p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00050" y="9525101"/>
              <a:ext cx="2194570" cy="403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 hasCustomPrompt="1"/>
          </p:nvPr>
        </p:nvSpPr>
        <p:spPr>
          <a:xfrm>
            <a:off x="1835375" y="1602650"/>
            <a:ext cx="15038400" cy="392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1835375" y="5694850"/>
            <a:ext cx="15038400" cy="26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19100" algn="ctr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68300" algn="ctr">
              <a:spcBef>
                <a:spcPts val="100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algn="ctr"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algn="ctr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algn="ctr">
              <a:spcBef>
                <a:spcPts val="10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algn="ctr"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algn="ctr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algn="ctr">
              <a:spcBef>
                <a:spcPts val="10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algn="ctr">
              <a:spcBef>
                <a:spcPts val="1000"/>
              </a:spcBef>
              <a:spcAft>
                <a:spcPts val="10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grpSp>
        <p:nvGrpSpPr>
          <p:cNvPr id="62" name="Google Shape;62;p9"/>
          <p:cNvGrpSpPr/>
          <p:nvPr/>
        </p:nvGrpSpPr>
        <p:grpSpPr>
          <a:xfrm>
            <a:off x="16175" y="9225850"/>
            <a:ext cx="18304200" cy="748312"/>
            <a:chOff x="16175" y="9225850"/>
            <a:chExt cx="18304200" cy="748312"/>
          </a:xfrm>
        </p:grpSpPr>
        <p:cxnSp>
          <p:nvCxnSpPr>
            <p:cNvPr id="63" name="Google Shape;63;p9"/>
            <p:cNvCxnSpPr/>
            <p:nvPr/>
          </p:nvCxnSpPr>
          <p:spPr>
            <a:xfrm>
              <a:off x="16175" y="9225850"/>
              <a:ext cx="18304200" cy="0"/>
            </a:xfrm>
            <a:prstGeom prst="straightConnector1">
              <a:avLst/>
            </a:prstGeom>
            <a:noFill/>
            <a:ln w="19050" cap="flat" cmpd="sng">
              <a:solidFill>
                <a:srgbClr val="443C7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64" name="Google Shape;64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587751" y="9440737"/>
              <a:ext cx="2371925" cy="533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Google Shape;65;p9"/>
            <p:cNvSpPr txBox="1"/>
            <p:nvPr/>
          </p:nvSpPr>
          <p:spPr>
            <a:xfrm>
              <a:off x="11426733" y="9619404"/>
              <a:ext cx="24960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FFFFFF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fundraiseup.com/afp</a:t>
              </a:r>
              <a:endParaRPr sz="18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  <p:pic>
          <p:nvPicPr>
            <p:cNvPr id="66" name="Google Shape;66;p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00050" y="9525101"/>
              <a:ext cx="2194570" cy="403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ctrTitle"/>
          </p:nvPr>
        </p:nvSpPr>
        <p:spPr>
          <a:xfrm>
            <a:off x="1835375" y="3702850"/>
            <a:ext cx="151095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pic>
        <p:nvPicPr>
          <p:cNvPr id="69" name="Google Shape;6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0054" y="1630500"/>
            <a:ext cx="3592776" cy="660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10"/>
          <p:cNvCxnSpPr/>
          <p:nvPr/>
        </p:nvCxnSpPr>
        <p:spPr>
          <a:xfrm>
            <a:off x="16175" y="9225850"/>
            <a:ext cx="18304200" cy="0"/>
          </a:xfrm>
          <a:prstGeom prst="straightConnector1">
            <a:avLst/>
          </a:prstGeom>
          <a:noFill/>
          <a:ln w="19050" cap="flat" cmpd="sng">
            <a:solidFill>
              <a:srgbClr val="443C7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1" name="Google Shape;71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0050" y="9440737"/>
            <a:ext cx="2371925" cy="5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0"/>
          <p:cNvSpPr txBox="1"/>
          <p:nvPr/>
        </p:nvSpPr>
        <p:spPr>
          <a:xfrm>
            <a:off x="14087488" y="9575000"/>
            <a:ext cx="1023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#afpicon</a:t>
            </a:r>
            <a:endParaRPr sz="18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73" name="Google Shape;73;p10"/>
          <p:cNvSpPr txBox="1"/>
          <p:nvPr/>
        </p:nvSpPr>
        <p:spPr>
          <a:xfrm>
            <a:off x="15587679" y="9575000"/>
            <a:ext cx="13572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afpicon.com</a:t>
            </a:r>
            <a:endParaRPr sz="18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74" name="Google Shape;74;p10"/>
          <p:cNvSpPr txBox="1">
            <a:spLocks noGrp="1"/>
          </p:cNvSpPr>
          <p:nvPr>
            <p:ph type="title" idx="2"/>
          </p:nvPr>
        </p:nvSpPr>
        <p:spPr>
          <a:xfrm>
            <a:off x="1835375" y="5754722"/>
            <a:ext cx="15109500" cy="185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4000"/>
              <a:buFont typeface="Inter SemiBold"/>
              <a:buNone/>
              <a:defRPr sz="4000"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4000"/>
              <a:buFont typeface="Inter SemiBold"/>
              <a:buNone/>
              <a:defRPr sz="4000"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lvl="2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4000"/>
              <a:buFont typeface="Inter SemiBold"/>
              <a:buNone/>
              <a:defRPr sz="4000"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lvl="3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4000"/>
              <a:buFont typeface="Inter SemiBold"/>
              <a:buNone/>
              <a:defRPr sz="4000"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lvl="4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4000"/>
              <a:buFont typeface="Inter SemiBold"/>
              <a:buNone/>
              <a:defRPr sz="4000"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lvl="5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4000"/>
              <a:buFont typeface="Inter SemiBold"/>
              <a:buNone/>
              <a:defRPr sz="4000"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lvl="6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4000"/>
              <a:buFont typeface="Inter SemiBold"/>
              <a:buNone/>
              <a:defRPr sz="4000"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lvl="7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4000"/>
              <a:buFont typeface="Inter SemiBold"/>
              <a:buNone/>
              <a:defRPr sz="4000"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lvl="8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4000"/>
              <a:buFont typeface="Inter SemiBold"/>
              <a:buNone/>
              <a:defRPr sz="4000"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11595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Inter ExtraBold"/>
              <a:buNone/>
              <a:defRPr sz="56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Inter ExtraBold"/>
              <a:buNone/>
              <a:defRPr sz="56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Inter ExtraBold"/>
              <a:buNone/>
              <a:defRPr sz="56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Inter ExtraBold"/>
              <a:buNone/>
              <a:defRPr sz="56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Inter ExtraBold"/>
              <a:buNone/>
              <a:defRPr sz="56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Inter ExtraBold"/>
              <a:buNone/>
              <a:defRPr sz="56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Inter ExtraBold"/>
              <a:buNone/>
              <a:defRPr sz="56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Inter ExtraBold"/>
              <a:buNone/>
              <a:defRPr sz="56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Inter ExtraBold"/>
              <a:buNone/>
              <a:defRPr sz="56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67500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1910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Inter"/>
              <a:buChar char="●"/>
              <a:defRPr sz="3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6830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nter"/>
              <a:buChar char="○"/>
              <a:defRPr sz="2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6830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nter"/>
              <a:buChar char="■"/>
              <a:defRPr sz="2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6830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nter"/>
              <a:buChar char="●"/>
              <a:defRPr sz="2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6830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nter"/>
              <a:buChar char="○"/>
              <a:defRPr sz="2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6830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nter"/>
              <a:buChar char="■"/>
              <a:defRPr sz="2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6830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nter"/>
              <a:buChar char="●"/>
              <a:defRPr sz="2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6830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nter"/>
              <a:buChar char="○"/>
              <a:defRPr sz="2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68300">
              <a:lnSpc>
                <a:spcPct val="14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200"/>
              <a:buFont typeface="Inter"/>
              <a:buChar char="■"/>
              <a:defRPr sz="2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jen@fundraiseup.com?subject=Lori%20slide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jen@fundraiseup.com?subject=Lori%20slide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>
            <a:spLocks noGrp="1"/>
          </p:cNvSpPr>
          <p:nvPr>
            <p:ph type="ctrTitle" idx="4294967295"/>
          </p:nvPr>
        </p:nvSpPr>
        <p:spPr>
          <a:xfrm>
            <a:off x="1835375" y="3315600"/>
            <a:ext cx="151098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600">
                <a:solidFill>
                  <a:schemeClr val="dk1"/>
                </a:solidFill>
              </a:rPr>
              <a:t>Don’t Let Donors Die</a:t>
            </a:r>
            <a:endParaRPr sz="9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</a:rPr>
              <a:t>at the Destination</a:t>
            </a:r>
            <a:endParaRPr sz="9600">
              <a:solidFill>
                <a:schemeClr val="dk1"/>
              </a:solidFill>
            </a:endParaRPr>
          </a:p>
        </p:txBody>
      </p:sp>
      <p:grpSp>
        <p:nvGrpSpPr>
          <p:cNvPr id="88" name="Google Shape;88;p12"/>
          <p:cNvGrpSpPr/>
          <p:nvPr/>
        </p:nvGrpSpPr>
        <p:grpSpPr>
          <a:xfrm>
            <a:off x="0" y="8825288"/>
            <a:ext cx="18288000" cy="1474500"/>
            <a:chOff x="0" y="8825288"/>
            <a:chExt cx="18288000" cy="1474500"/>
          </a:xfrm>
        </p:grpSpPr>
        <p:sp>
          <p:nvSpPr>
            <p:cNvPr id="89" name="Google Shape;89;p12"/>
            <p:cNvSpPr/>
            <p:nvPr/>
          </p:nvSpPr>
          <p:spPr>
            <a:xfrm>
              <a:off x="0" y="8825288"/>
              <a:ext cx="18288000" cy="1474500"/>
            </a:xfrm>
            <a:prstGeom prst="rect">
              <a:avLst/>
            </a:prstGeom>
            <a:solidFill>
              <a:srgbClr val="01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0" name="Google Shape;90;p1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35375" y="9047653"/>
              <a:ext cx="4161450" cy="935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" name="Google Shape;91;p12"/>
            <p:cNvSpPr txBox="1"/>
            <p:nvPr/>
          </p:nvSpPr>
          <p:spPr>
            <a:xfrm>
              <a:off x="8260239" y="9582887"/>
              <a:ext cx="2136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lt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#afpicon</a:t>
              </a:r>
              <a:endParaRPr sz="24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  <p:sp>
          <p:nvSpPr>
            <p:cNvPr id="92" name="Google Shape;92;p12"/>
            <p:cNvSpPr txBox="1"/>
            <p:nvPr/>
          </p:nvSpPr>
          <p:spPr>
            <a:xfrm>
              <a:off x="8260253" y="9161785"/>
              <a:ext cx="2136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lt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afpicon.com</a:t>
              </a:r>
              <a:endParaRPr sz="24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  <p:pic>
          <p:nvPicPr>
            <p:cNvPr id="93" name="Google Shape;93;p1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398475" y="9312892"/>
              <a:ext cx="2546701" cy="46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4" name="Google Shape;94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8287998" cy="140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 txBox="1">
            <a:spLocks noGrp="1"/>
          </p:cNvSpPr>
          <p:nvPr>
            <p:ph type="title"/>
          </p:nvPr>
        </p:nvSpPr>
        <p:spPr>
          <a:xfrm>
            <a:off x="1835375" y="1206000"/>
            <a:ext cx="5993400" cy="99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close this gap?</a:t>
            </a:r>
            <a:endParaRPr/>
          </a:p>
        </p:txBody>
      </p:sp>
      <p:pic>
        <p:nvPicPr>
          <p:cNvPr id="173" name="Google Shape;173;p21"/>
          <p:cNvPicPr preferRelativeResize="0"/>
          <p:nvPr/>
        </p:nvPicPr>
        <p:blipFill rotWithShape="1">
          <a:blip r:embed="rId3">
            <a:alphaModFix/>
          </a:blip>
          <a:srcRect l="16783" r="12460"/>
          <a:stretch/>
        </p:blipFill>
        <p:spPr>
          <a:xfrm>
            <a:off x="9269250" y="1358400"/>
            <a:ext cx="7643100" cy="7206300"/>
          </a:xfrm>
          <a:prstGeom prst="roundRect">
            <a:avLst>
              <a:gd name="adj" fmla="val 4341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 txBox="1">
            <a:spLocks noGrp="1"/>
          </p:cNvSpPr>
          <p:nvPr>
            <p:ph type="title"/>
          </p:nvPr>
        </p:nvSpPr>
        <p:spPr>
          <a:xfrm>
            <a:off x="1835375" y="1206000"/>
            <a:ext cx="5601900" cy="99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Express/Mobile Wallets</a:t>
            </a:r>
            <a:endParaRPr/>
          </a:p>
        </p:txBody>
      </p:sp>
      <p:sp>
        <p:nvSpPr>
          <p:cNvPr id="179" name="Google Shape;179;p22"/>
          <p:cNvSpPr txBox="1"/>
          <p:nvPr/>
        </p:nvSpPr>
        <p:spPr>
          <a:xfrm>
            <a:off x="1835375" y="7401010"/>
            <a:ext cx="41436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9700" rIns="0" bIns="109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400"/>
              </a:spcAft>
              <a:buNone/>
            </a:pPr>
            <a:r>
              <a:rPr lang="en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* ECWID May 2022 Study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0" name="Google Shape;180;p22"/>
          <p:cNvSpPr txBox="1"/>
          <p:nvPr/>
        </p:nvSpPr>
        <p:spPr>
          <a:xfrm>
            <a:off x="1835382" y="7838110"/>
            <a:ext cx="53112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9700" rIns="0" bIns="109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400"/>
              </a:spcAft>
              <a:buNone/>
            </a:pPr>
            <a:r>
              <a:rPr lang="en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* Fundraise Up Blog, Research of Jan ‘21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81" name="Google Shape;181;p22"/>
          <p:cNvPicPr preferRelativeResize="0"/>
          <p:nvPr/>
        </p:nvPicPr>
        <p:blipFill rotWithShape="1">
          <a:blip r:embed="rId3">
            <a:alphaModFix/>
          </a:blip>
          <a:srcRect r="2267"/>
          <a:stretch/>
        </p:blipFill>
        <p:spPr>
          <a:xfrm>
            <a:off x="8582489" y="1358400"/>
            <a:ext cx="7329600" cy="7206300"/>
          </a:xfrm>
          <a:prstGeom prst="roundRect">
            <a:avLst>
              <a:gd name="adj" fmla="val 4164"/>
            </a:avLst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 rotWithShape="1">
          <a:blip r:embed="rId4">
            <a:alphaModFix/>
          </a:blip>
          <a:srcRect t="4530" b="32013"/>
          <a:stretch/>
        </p:blipFill>
        <p:spPr>
          <a:xfrm>
            <a:off x="13915850" y="4319400"/>
            <a:ext cx="3561600" cy="1573500"/>
          </a:xfrm>
          <a:prstGeom prst="roundRect">
            <a:avLst>
              <a:gd name="adj" fmla="val 10215"/>
            </a:avLst>
          </a:prstGeom>
          <a:noFill/>
          <a:ln>
            <a:noFill/>
          </a:ln>
        </p:spPr>
      </p:pic>
      <p:pic>
        <p:nvPicPr>
          <p:cNvPr id="183" name="Google Shape;183;p22"/>
          <p:cNvPicPr preferRelativeResize="0"/>
          <p:nvPr/>
        </p:nvPicPr>
        <p:blipFill rotWithShape="1">
          <a:blip r:embed="rId5">
            <a:alphaModFix/>
          </a:blip>
          <a:srcRect t="18254" b="3196"/>
          <a:stretch/>
        </p:blipFill>
        <p:spPr>
          <a:xfrm>
            <a:off x="12835808" y="6132300"/>
            <a:ext cx="3561000" cy="1573500"/>
          </a:xfrm>
          <a:prstGeom prst="roundRect">
            <a:avLst>
              <a:gd name="adj" fmla="val 10205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"/>
          <p:cNvSpPr txBox="1">
            <a:spLocks noGrp="1"/>
          </p:cNvSpPr>
          <p:nvPr>
            <p:ph type="title"/>
          </p:nvPr>
        </p:nvSpPr>
        <p:spPr>
          <a:xfrm>
            <a:off x="1835375" y="1206000"/>
            <a:ext cx="15109500" cy="99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Express/Mobile Wallets</a:t>
            </a:r>
            <a:endParaRPr/>
          </a:p>
        </p:txBody>
      </p:sp>
      <p:sp>
        <p:nvSpPr>
          <p:cNvPr id="189" name="Google Shape;189;p23"/>
          <p:cNvSpPr txBox="1">
            <a:spLocks noGrp="1"/>
          </p:cNvSpPr>
          <p:nvPr>
            <p:ph type="body" idx="1"/>
          </p:nvPr>
        </p:nvSpPr>
        <p:spPr>
          <a:xfrm>
            <a:off x="1835375" y="2557250"/>
            <a:ext cx="10221000" cy="535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Why do you feel most nonprofits are significantly behind the eCommerce world in meeting donor experience expectations regarding mobile and express wallets?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4"/>
          <p:cNvSpPr txBox="1">
            <a:spLocks noGrp="1"/>
          </p:cNvSpPr>
          <p:nvPr>
            <p:ph type="title"/>
          </p:nvPr>
        </p:nvSpPr>
        <p:spPr>
          <a:xfrm>
            <a:off x="1835375" y="1206000"/>
            <a:ext cx="15109500" cy="99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Personalization</a:t>
            </a:r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body" idx="1"/>
          </p:nvPr>
        </p:nvSpPr>
        <p:spPr>
          <a:xfrm>
            <a:off x="1835375" y="2557250"/>
            <a:ext cx="15109500" cy="601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Using name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Financial asks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Language</a:t>
            </a:r>
            <a:endParaRPr/>
          </a:p>
        </p:txBody>
      </p:sp>
      <p:sp>
        <p:nvSpPr>
          <p:cNvPr id="196" name="Google Shape;196;p24"/>
          <p:cNvSpPr txBox="1">
            <a:spLocks noGrp="1"/>
          </p:cNvSpPr>
          <p:nvPr>
            <p:ph type="body" idx="1"/>
          </p:nvPr>
        </p:nvSpPr>
        <p:spPr>
          <a:xfrm>
            <a:off x="6961500" y="2557250"/>
            <a:ext cx="4365000" cy="2739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Payment methods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Other ways?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title"/>
          </p:nvPr>
        </p:nvSpPr>
        <p:spPr>
          <a:xfrm>
            <a:off x="1835375" y="1206000"/>
            <a:ext cx="15109500" cy="99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Personalization</a:t>
            </a:r>
            <a:endParaRPr/>
          </a:p>
        </p:txBody>
      </p:sp>
      <p:sp>
        <p:nvSpPr>
          <p:cNvPr id="202" name="Google Shape;202;p25"/>
          <p:cNvSpPr txBox="1">
            <a:spLocks noGrp="1"/>
          </p:cNvSpPr>
          <p:nvPr>
            <p:ph type="body" idx="1"/>
          </p:nvPr>
        </p:nvSpPr>
        <p:spPr>
          <a:xfrm>
            <a:off x="1835375" y="2557250"/>
            <a:ext cx="15109500" cy="601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What are some personalization applications?</a:t>
            </a:r>
            <a:endParaRPr/>
          </a:p>
        </p:txBody>
      </p:sp>
      <p:pic>
        <p:nvPicPr>
          <p:cNvPr id="203" name="Google Shape;203;p25"/>
          <p:cNvPicPr preferRelativeResize="0"/>
          <p:nvPr/>
        </p:nvPicPr>
        <p:blipFill rotWithShape="1">
          <a:blip r:embed="rId3">
            <a:alphaModFix/>
          </a:blip>
          <a:srcRect l="1447" r="1437"/>
          <a:stretch/>
        </p:blipFill>
        <p:spPr>
          <a:xfrm>
            <a:off x="3084150" y="3706725"/>
            <a:ext cx="12119700" cy="5499900"/>
          </a:xfrm>
          <a:prstGeom prst="round2SameRect">
            <a:avLst>
              <a:gd name="adj1" fmla="val 4677"/>
              <a:gd name="adj2" fmla="val 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"/>
          <p:cNvSpPr txBox="1">
            <a:spLocks noGrp="1"/>
          </p:cNvSpPr>
          <p:nvPr>
            <p:ph type="title"/>
          </p:nvPr>
        </p:nvSpPr>
        <p:spPr>
          <a:xfrm>
            <a:off x="1835375" y="1683000"/>
            <a:ext cx="15109500" cy="590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Start at the end, optimize backward.</a:t>
            </a:r>
            <a:endParaRPr/>
          </a:p>
          <a:p>
            <a:pPr marL="0" lvl="0" indent="0" algn="ctr" rtl="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Maximize ROI on all efforts and spend.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solidFill>
                  <a:srgbClr val="AC89FF"/>
                </a:solidFill>
              </a:rPr>
              <a:t>(compound effect)</a:t>
            </a:r>
            <a:endParaRPr sz="3200">
              <a:solidFill>
                <a:srgbClr val="AC89FF"/>
              </a:solidFill>
            </a:endParaRPr>
          </a:p>
          <a:p>
            <a:pPr marL="0" lvl="0" indent="0" algn="ctr" rtl="0">
              <a:spcBef>
                <a:spcPts val="2000"/>
              </a:spcBef>
              <a:spcAft>
                <a:spcPts val="2000"/>
              </a:spcAft>
              <a:buNone/>
            </a:pPr>
            <a:r>
              <a:rPr lang="en"/>
              <a:t>Set a new baseline.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"/>
          <p:cNvSpPr txBox="1">
            <a:spLocks noGrp="1"/>
          </p:cNvSpPr>
          <p:nvPr>
            <p:ph type="body" idx="1"/>
          </p:nvPr>
        </p:nvSpPr>
        <p:spPr>
          <a:xfrm>
            <a:off x="1835375" y="2557250"/>
            <a:ext cx="8827500" cy="425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Holistic →</a:t>
            </a:r>
            <a:r>
              <a:rPr lang="en"/>
              <a:t> “This campaign raised X. The sum</a:t>
            </a:r>
            <a:br>
              <a:rPr lang="en"/>
            </a:br>
            <a:r>
              <a:rPr lang="en"/>
              <a:t>of all parts was X% effective”</a:t>
            </a:r>
            <a:endParaRPr/>
          </a:p>
          <a:p>
            <a:pPr marL="0" lvl="0" indent="0" algn="l" rtl="0">
              <a:spcBef>
                <a:spcPts val="2400"/>
              </a:spcBef>
              <a:spcAft>
                <a:spcPts val="2400"/>
              </a:spcAft>
              <a:buNone/>
            </a:pPr>
            <a:r>
              <a:rPr lang="en" b="1"/>
              <a:t>Modular →</a:t>
            </a:r>
            <a:r>
              <a:rPr lang="en"/>
              <a:t> “This campaign raised X. The copy on the ads converted X%, the open rate on the email was X%, and the donation form conversion rate was X%”</a:t>
            </a:r>
            <a:endParaRPr/>
          </a:p>
        </p:txBody>
      </p:sp>
      <p:sp>
        <p:nvSpPr>
          <p:cNvPr id="214" name="Google Shape;214;p27"/>
          <p:cNvSpPr/>
          <p:nvPr/>
        </p:nvSpPr>
        <p:spPr>
          <a:xfrm>
            <a:off x="11617900" y="1206000"/>
            <a:ext cx="5327100" cy="7092600"/>
          </a:xfrm>
          <a:prstGeom prst="roundRect">
            <a:avLst>
              <a:gd name="adj" fmla="val 6466"/>
            </a:avLst>
          </a:prstGeom>
          <a:solidFill>
            <a:srgbClr val="8249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POST-CAMPAIGN</a:t>
            </a:r>
            <a:endParaRPr sz="26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ANALYSIS</a:t>
            </a:r>
            <a:endParaRPr sz="26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OF EFFECTIVENESS</a:t>
            </a:r>
            <a:endParaRPr sz="26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20" name="Google Shape;220;p28"/>
          <p:cNvSpPr txBox="1">
            <a:spLocks noGrp="1"/>
          </p:cNvSpPr>
          <p:nvPr>
            <p:ph type="body" idx="1"/>
          </p:nvPr>
        </p:nvSpPr>
        <p:spPr>
          <a:xfrm>
            <a:off x="1692325" y="1945350"/>
            <a:ext cx="11484600" cy="960300"/>
          </a:xfrm>
          <a:prstGeom prst="rect">
            <a:avLst/>
          </a:prstGeom>
        </p:spPr>
        <p:txBody>
          <a:bodyPr spcFirstLastPara="1" wrap="square" lIns="0" tIns="109700" rIns="0" bIns="109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4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Burning questions? 🔥</a:t>
            </a:r>
            <a:endParaRPr sz="4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9"/>
          <p:cNvSpPr txBox="1">
            <a:spLocks noGrp="1"/>
          </p:cNvSpPr>
          <p:nvPr>
            <p:ph type="title"/>
          </p:nvPr>
        </p:nvSpPr>
        <p:spPr>
          <a:xfrm>
            <a:off x="1835375" y="2674675"/>
            <a:ext cx="15109500" cy="46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Journey</a:t>
            </a:r>
            <a:br>
              <a:rPr lang="en"/>
            </a:br>
            <a:r>
              <a:rPr lang="en"/>
              <a:t>to the Destination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0"/>
          <p:cNvSpPr/>
          <p:nvPr/>
        </p:nvSpPr>
        <p:spPr>
          <a:xfrm>
            <a:off x="11170171" y="2249250"/>
            <a:ext cx="5771400" cy="57714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822950" tIns="68550" rIns="274325" bIns="6855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What kind of </a:t>
            </a:r>
            <a:r>
              <a:rPr lang="en" sz="3400" b="1" i="0" u="none" strike="noStrike" cap="none">
                <a:solidFill>
                  <a:srgbClr val="8249DF"/>
                </a:solidFill>
                <a:latin typeface="Inter"/>
                <a:ea typeface="Inter"/>
                <a:cs typeface="Inter"/>
                <a:sym typeface="Inter"/>
              </a:rPr>
              <a:t>experience</a:t>
            </a:r>
            <a:r>
              <a:rPr lang="en" sz="3400" b="1" i="0" u="none" strike="noStrike" cap="none">
                <a:solidFill>
                  <a:srgbClr val="D5003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2800" i="0" u="none" strike="noStrike" cap="non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are we giving </a:t>
            </a:r>
            <a:r>
              <a:rPr lang="en" sz="3400" b="1" i="0" u="none" strike="noStrike" cap="none">
                <a:solidFill>
                  <a:srgbClr val="8249DF"/>
                </a:solidFill>
                <a:latin typeface="Inter"/>
                <a:ea typeface="Inter"/>
                <a:cs typeface="Inter"/>
                <a:sym typeface="Inter"/>
              </a:rPr>
              <a:t>our</a:t>
            </a:r>
            <a:r>
              <a:rPr lang="en" sz="2800" i="0" u="none" strike="noStrike" cap="none">
                <a:solidFill>
                  <a:srgbClr val="8249D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3400" b="1" i="0" u="none" strike="noStrike" cap="none">
                <a:solidFill>
                  <a:srgbClr val="8249DF"/>
                </a:solidFill>
                <a:latin typeface="Inter"/>
                <a:ea typeface="Inter"/>
                <a:cs typeface="Inter"/>
                <a:sym typeface="Inter"/>
              </a:rPr>
              <a:t>donors?</a:t>
            </a:r>
            <a:endParaRPr sz="2800" i="0" u="none" strike="noStrike" cap="none">
              <a:solidFill>
                <a:srgbClr val="8249D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31" name="Google Shape;231;p30"/>
          <p:cNvSpPr/>
          <p:nvPr/>
        </p:nvSpPr>
        <p:spPr>
          <a:xfrm>
            <a:off x="6425262" y="2249250"/>
            <a:ext cx="5771400" cy="5771400"/>
          </a:xfrm>
          <a:prstGeom prst="ellipse">
            <a:avLst/>
          </a:prstGeom>
          <a:solidFill>
            <a:srgbClr val="8249DF"/>
          </a:solidFill>
          <a:ln>
            <a:noFill/>
          </a:ln>
        </p:spPr>
        <p:txBody>
          <a:bodyPr spcFirstLastPara="1" wrap="square" lIns="822950" tIns="68550" rIns="0" bIns="68550" anchor="ctr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i="0" u="none" strike="noStrike" cap="none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What about the journey?</a:t>
            </a:r>
            <a:endParaRPr sz="5500" i="0" u="none" strike="noStrike" cap="none">
              <a:solidFill>
                <a:srgbClr val="FFFFFF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pic>
        <p:nvPicPr>
          <p:cNvPr id="232" name="Google Shape;232;p30" descr="A group of people running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17074" r="17074"/>
          <a:stretch/>
        </p:blipFill>
        <p:spPr>
          <a:xfrm>
            <a:off x="1831176" y="2249250"/>
            <a:ext cx="5788200" cy="5788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title"/>
          </p:nvPr>
        </p:nvSpPr>
        <p:spPr>
          <a:xfrm>
            <a:off x="1835375" y="1206000"/>
            <a:ext cx="5654100" cy="39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Meet today's speakers 👋</a:t>
            </a:r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body" idx="3"/>
          </p:nvPr>
        </p:nvSpPr>
        <p:spPr>
          <a:xfrm>
            <a:off x="8544825" y="6988451"/>
            <a:ext cx="3651600" cy="45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Chief Partnership Officer,</a:t>
            </a:r>
            <a:br>
              <a:rPr lang="en"/>
            </a:br>
            <a:r>
              <a:rPr lang="en"/>
              <a:t>Fundraise Up</a:t>
            </a:r>
            <a:endParaRPr/>
          </a:p>
        </p:txBody>
      </p:sp>
      <p:pic>
        <p:nvPicPr>
          <p:cNvPr id="101" name="Google Shape;101;p1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92425" y="2027800"/>
            <a:ext cx="3804000" cy="3804000"/>
          </a:xfrm>
          <a:prstGeom prst="roundRect">
            <a:avLst>
              <a:gd name="adj" fmla="val 16667"/>
            </a:avLst>
          </a:prstGeom>
        </p:spPr>
      </p:pic>
      <p:sp>
        <p:nvSpPr>
          <p:cNvPr id="102" name="Google Shape;102;p13"/>
          <p:cNvSpPr txBox="1">
            <a:spLocks noGrp="1"/>
          </p:cNvSpPr>
          <p:nvPr>
            <p:ph type="subTitle" idx="1"/>
          </p:nvPr>
        </p:nvSpPr>
        <p:spPr>
          <a:xfrm>
            <a:off x="8544825" y="6275800"/>
            <a:ext cx="3651600" cy="45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Salvatore Salpietro</a:t>
            </a:r>
            <a:endParaRPr/>
          </a:p>
        </p:txBody>
      </p:sp>
      <p:pic>
        <p:nvPicPr>
          <p:cNvPr id="103" name="Google Shape;103;p13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3145972" y="2027800"/>
            <a:ext cx="3804000" cy="3804000"/>
          </a:xfrm>
          <a:prstGeom prst="roundRect">
            <a:avLst>
              <a:gd name="adj" fmla="val 16667"/>
            </a:avLst>
          </a:prstGeom>
        </p:spPr>
      </p:pic>
      <p:sp>
        <p:nvSpPr>
          <p:cNvPr id="104" name="Google Shape;104;p13"/>
          <p:cNvSpPr txBox="1">
            <a:spLocks noGrp="1"/>
          </p:cNvSpPr>
          <p:nvPr>
            <p:ph type="subTitle" idx="5"/>
          </p:nvPr>
        </p:nvSpPr>
        <p:spPr>
          <a:xfrm>
            <a:off x="13298372" y="6275800"/>
            <a:ext cx="3651600" cy="45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Bart Lillie</a:t>
            </a:r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body" idx="6"/>
          </p:nvPr>
        </p:nvSpPr>
        <p:spPr>
          <a:xfrm>
            <a:off x="13298372" y="6988451"/>
            <a:ext cx="3651600" cy="45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Vice President, Strategic Engagement, RKD Group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1">
            <a:hlinkClick r:id="rId3"/>
          </p:cNvPr>
          <p:cNvPicPr preferRelativeResize="0"/>
          <p:nvPr/>
        </p:nvPicPr>
        <p:blipFill rotWithShape="1">
          <a:blip r:embed="rId4">
            <a:alphaModFix amt="15000"/>
          </a:blip>
          <a:srcRect l="139" b="15739"/>
          <a:stretch/>
        </p:blipFill>
        <p:spPr>
          <a:xfrm>
            <a:off x="0" y="0"/>
            <a:ext cx="18288003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1"/>
          <p:cNvSpPr txBox="1"/>
          <p:nvPr/>
        </p:nvSpPr>
        <p:spPr>
          <a:xfrm>
            <a:off x="1842750" y="1422175"/>
            <a:ext cx="4929600" cy="60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900">
                <a:solidFill>
                  <a:srgbClr val="AC89FF"/>
                </a:solidFill>
                <a:latin typeface="Inter Black"/>
                <a:ea typeface="Inter Black"/>
                <a:cs typeface="Inter Black"/>
                <a:sym typeface="Inter Black"/>
              </a:rPr>
              <a:t>61</a:t>
            </a:r>
            <a:r>
              <a:rPr lang="en" sz="7200">
                <a:solidFill>
                  <a:srgbClr val="AC89FF"/>
                </a:solidFill>
                <a:latin typeface="Inter Black"/>
                <a:ea typeface="Inter Black"/>
                <a:cs typeface="Inter Black"/>
                <a:sym typeface="Inter Black"/>
              </a:rPr>
              <a:t>%</a:t>
            </a:r>
            <a:br>
              <a:rPr lang="en" sz="8100" b="1">
                <a:solidFill>
                  <a:srgbClr val="DADADC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7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of donors say Nonprofits are </a:t>
            </a:r>
            <a:r>
              <a:rPr lang="en" sz="64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doing a Good Job</a:t>
            </a:r>
            <a:endParaRPr sz="6400" b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39" name="Google Shape;239;p31"/>
          <p:cNvCxnSpPr/>
          <p:nvPr/>
        </p:nvCxnSpPr>
        <p:spPr>
          <a:xfrm>
            <a:off x="6605800" y="4196225"/>
            <a:ext cx="4868400" cy="0"/>
          </a:xfrm>
          <a:prstGeom prst="straightConnector1">
            <a:avLst/>
          </a:prstGeom>
          <a:noFill/>
          <a:ln w="12700" cap="flat" cmpd="sng">
            <a:solidFill>
              <a:srgbClr val="DADAD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40" name="Google Shape;240;p31"/>
          <p:cNvCxnSpPr/>
          <p:nvPr/>
        </p:nvCxnSpPr>
        <p:spPr>
          <a:xfrm>
            <a:off x="11515725" y="1348075"/>
            <a:ext cx="0" cy="2805900"/>
          </a:xfrm>
          <a:prstGeom prst="straightConnector1">
            <a:avLst/>
          </a:prstGeom>
          <a:noFill/>
          <a:ln w="12700" cap="flat" cmpd="sng">
            <a:solidFill>
              <a:srgbClr val="DADADC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41" name="Google Shape;241;p31"/>
          <p:cNvSpPr txBox="1"/>
          <p:nvPr/>
        </p:nvSpPr>
        <p:spPr>
          <a:xfrm>
            <a:off x="1842750" y="8388450"/>
            <a:ext cx="4992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u="none" strike="noStrike" cap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Giving USA Special Report: Giving by Generation</a:t>
            </a:r>
            <a:endParaRPr sz="2100"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42" name="Google Shape;242;p31"/>
          <p:cNvCxnSpPr/>
          <p:nvPr/>
        </p:nvCxnSpPr>
        <p:spPr>
          <a:xfrm>
            <a:off x="11531195" y="1348076"/>
            <a:ext cx="3283500" cy="0"/>
          </a:xfrm>
          <a:prstGeom prst="straightConnector1">
            <a:avLst/>
          </a:prstGeom>
          <a:noFill/>
          <a:ln w="12700" cap="flat" cmpd="sng">
            <a:solidFill>
              <a:srgbClr val="DADADC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243" name="Google Shape;24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25250" y="748950"/>
            <a:ext cx="973375" cy="9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2">
            <a:hlinkClick r:id="rId3"/>
          </p:cNvPr>
          <p:cNvPicPr preferRelativeResize="0"/>
          <p:nvPr/>
        </p:nvPicPr>
        <p:blipFill rotWithShape="1">
          <a:blip r:embed="rId4">
            <a:alphaModFix amt="15000"/>
          </a:blip>
          <a:srcRect t="7791" b="7799"/>
          <a:stretch/>
        </p:blipFill>
        <p:spPr>
          <a:xfrm>
            <a:off x="0" y="0"/>
            <a:ext cx="18288003" cy="10287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9" name="Google Shape;249;p32"/>
          <p:cNvGraphicFramePr/>
          <p:nvPr/>
        </p:nvGraphicFramePr>
        <p:xfrm>
          <a:off x="6229500" y="2883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{BF459EAF-3D9B-49DF-A1EE-4FA358F16C22}</a:tableStyleId>
              </a:tblPr>
              <a:tblGrid>
                <a:gridCol w="2518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8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8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8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59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BUSINESS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249D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2020 TRUST</a:t>
                      </a:r>
                      <a:endParaRPr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48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62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2022 TRUST</a:t>
                      </a:r>
                      <a:endParaRPr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 b="1">
                          <a:solidFill>
                            <a:srgbClr val="AC89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61</a:t>
                      </a:r>
                      <a:endParaRPr sz="4800">
                        <a:solidFill>
                          <a:srgbClr val="AC89FF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-1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9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NONPROFIT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249D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48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62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4800" b="1">
                          <a:solidFill>
                            <a:srgbClr val="AC89FF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59</a:t>
                      </a:r>
                      <a:endParaRPr sz="4800">
                        <a:solidFill>
                          <a:srgbClr val="AC89FF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-3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9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GOVERNMENT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249D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48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65</a:t>
                      </a:r>
                      <a:endParaRPr sz="4800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48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52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-13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59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MEDIA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249D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48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56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48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50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-6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0" name="Google Shape;250;p32"/>
          <p:cNvSpPr txBox="1"/>
          <p:nvPr/>
        </p:nvSpPr>
        <p:spPr>
          <a:xfrm>
            <a:off x="1816275" y="790700"/>
            <a:ext cx="9884400" cy="19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AC89FF"/>
                </a:solidFill>
                <a:latin typeface="Inter Black"/>
                <a:ea typeface="Inter Black"/>
                <a:cs typeface="Inter Black"/>
                <a:sym typeface="Inter Black"/>
              </a:rPr>
              <a:t>THE MOST TRUSTED</a:t>
            </a:r>
            <a:r>
              <a:rPr lang="en" sz="7200" b="1">
                <a:solidFill>
                  <a:srgbClr val="AA1D45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36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INSTITUTION IS…</a:t>
            </a:r>
            <a:endParaRPr sz="7200" b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51" name="Google Shape;251;p32"/>
          <p:cNvCxnSpPr/>
          <p:nvPr/>
        </p:nvCxnSpPr>
        <p:spPr>
          <a:xfrm>
            <a:off x="1274425" y="1353400"/>
            <a:ext cx="541800" cy="0"/>
          </a:xfrm>
          <a:prstGeom prst="straightConnector1">
            <a:avLst/>
          </a:prstGeom>
          <a:noFill/>
          <a:ln w="12700" cap="flat" cmpd="sng">
            <a:solidFill>
              <a:srgbClr val="DADADC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52" name="Google Shape;252;p32"/>
          <p:cNvSpPr txBox="1"/>
          <p:nvPr/>
        </p:nvSpPr>
        <p:spPr>
          <a:xfrm>
            <a:off x="1816275" y="9151133"/>
            <a:ext cx="32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Edelman Trust Barometer 2022</a:t>
            </a:r>
            <a:endParaRPr sz="2100"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253" name="Google Shape;253;p32"/>
          <p:cNvCxnSpPr/>
          <p:nvPr/>
        </p:nvCxnSpPr>
        <p:spPr>
          <a:xfrm>
            <a:off x="1274400" y="1377875"/>
            <a:ext cx="0" cy="2260200"/>
          </a:xfrm>
          <a:prstGeom prst="straightConnector1">
            <a:avLst/>
          </a:prstGeom>
          <a:noFill/>
          <a:ln w="12700" cap="flat" cmpd="sng">
            <a:solidFill>
              <a:srgbClr val="DADAD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54" name="Google Shape;254;p32"/>
          <p:cNvCxnSpPr/>
          <p:nvPr/>
        </p:nvCxnSpPr>
        <p:spPr>
          <a:xfrm>
            <a:off x="1261124" y="3637900"/>
            <a:ext cx="4845300" cy="15300"/>
          </a:xfrm>
          <a:prstGeom prst="straightConnector1">
            <a:avLst/>
          </a:prstGeom>
          <a:noFill/>
          <a:ln w="12700" cap="flat" cmpd="sng">
            <a:solidFill>
              <a:srgbClr val="DADADC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255" name="Google Shape;255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25250" y="748950"/>
            <a:ext cx="973375" cy="9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3"/>
          <p:cNvSpPr txBox="1">
            <a:spLocks noGrp="1"/>
          </p:cNvSpPr>
          <p:nvPr>
            <p:ph type="title"/>
          </p:nvPr>
        </p:nvSpPr>
        <p:spPr>
          <a:xfrm>
            <a:off x="1835375" y="1206000"/>
            <a:ext cx="15109500" cy="99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Donors are Fundamentally Changing</a:t>
            </a:r>
            <a:endParaRPr/>
          </a:p>
        </p:txBody>
      </p:sp>
      <p:cxnSp>
        <p:nvCxnSpPr>
          <p:cNvPr id="261" name="Google Shape;261;p33"/>
          <p:cNvCxnSpPr>
            <a:stCxn id="262" idx="6"/>
            <a:endCxn id="263" idx="2"/>
          </p:cNvCxnSpPr>
          <p:nvPr/>
        </p:nvCxnSpPr>
        <p:spPr>
          <a:xfrm>
            <a:off x="5153025" y="4606939"/>
            <a:ext cx="3000300" cy="0"/>
          </a:xfrm>
          <a:prstGeom prst="straightConnector1">
            <a:avLst/>
          </a:prstGeom>
          <a:noFill/>
          <a:ln w="25400" cap="flat" cmpd="sng">
            <a:solidFill>
              <a:srgbClr val="8249DF"/>
            </a:solidFill>
            <a:prstDash val="solid"/>
            <a:miter lim="800000"/>
            <a:headEnd type="oval" w="lg" len="lg"/>
            <a:tailEnd type="oval" w="lg" len="lg"/>
          </a:ln>
        </p:spPr>
      </p:cxnSp>
      <p:cxnSp>
        <p:nvCxnSpPr>
          <p:cNvPr id="264" name="Google Shape;264;p33"/>
          <p:cNvCxnSpPr>
            <a:stCxn id="263" idx="6"/>
            <a:endCxn id="265" idx="2"/>
          </p:cNvCxnSpPr>
          <p:nvPr/>
        </p:nvCxnSpPr>
        <p:spPr>
          <a:xfrm>
            <a:off x="10433860" y="4606939"/>
            <a:ext cx="3189000" cy="0"/>
          </a:xfrm>
          <a:prstGeom prst="straightConnector1">
            <a:avLst/>
          </a:prstGeom>
          <a:noFill/>
          <a:ln w="25400" cap="flat" cmpd="sng">
            <a:solidFill>
              <a:srgbClr val="8249DF"/>
            </a:solidFill>
            <a:prstDash val="solid"/>
            <a:miter lim="800000"/>
            <a:headEnd type="oval" w="lg" len="lg"/>
            <a:tailEnd type="oval" w="lg" len="lg"/>
          </a:ln>
        </p:spPr>
      </p:cxnSp>
      <p:grpSp>
        <p:nvGrpSpPr>
          <p:cNvPr id="266" name="Google Shape;266;p33"/>
          <p:cNvGrpSpPr/>
          <p:nvPr/>
        </p:nvGrpSpPr>
        <p:grpSpPr>
          <a:xfrm>
            <a:off x="1835375" y="3466639"/>
            <a:ext cx="4295100" cy="3962561"/>
            <a:chOff x="1835375" y="3466639"/>
            <a:chExt cx="4295100" cy="3962561"/>
          </a:xfrm>
        </p:grpSpPr>
        <p:sp>
          <p:nvSpPr>
            <p:cNvPr id="262" name="Google Shape;262;p33"/>
            <p:cNvSpPr/>
            <p:nvPr/>
          </p:nvSpPr>
          <p:spPr>
            <a:xfrm>
              <a:off x="2872425" y="3466639"/>
              <a:ext cx="2280600" cy="2280600"/>
            </a:xfrm>
            <a:prstGeom prst="ellipse">
              <a:avLst/>
            </a:prstGeom>
            <a:solidFill>
              <a:srgbClr val="8249DF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67" name="Google Shape;267;p33" descr="Rollercoaster Up with solid fill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26888" y="3921102"/>
              <a:ext cx="1371600" cy="1371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8" name="Google Shape;268;p33"/>
            <p:cNvSpPr txBox="1"/>
            <p:nvPr/>
          </p:nvSpPr>
          <p:spPr>
            <a:xfrm>
              <a:off x="1835375" y="6157800"/>
              <a:ext cx="4295100" cy="12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8550" rIns="0" bIns="6855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Rising Expectations</a:t>
              </a:r>
              <a:endParaRPr sz="28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ctr" rtl="0">
                <a:lnSpc>
                  <a:spcPct val="120000"/>
                </a:lnSpc>
                <a:spcBef>
                  <a:spcPts val="1800"/>
                </a:spcBef>
                <a:spcAft>
                  <a:spcPts val="0"/>
                </a:spcAft>
                <a:buNone/>
              </a:pPr>
              <a:r>
                <a:rPr lang="en" sz="2500" b="1">
                  <a:solidFill>
                    <a:srgbClr val="AC89FF"/>
                  </a:solidFill>
                  <a:latin typeface="Inter"/>
                  <a:ea typeface="Inter"/>
                  <a:cs typeface="Inter"/>
                  <a:sym typeface="Inter"/>
                </a:rPr>
                <a:t>Who will know me?</a:t>
              </a:r>
              <a:endParaRPr sz="1900">
                <a:solidFill>
                  <a:srgbClr val="AC89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7284716" y="3466639"/>
            <a:ext cx="4095000" cy="3962557"/>
            <a:chOff x="7284716" y="3466639"/>
            <a:chExt cx="4095000" cy="3962557"/>
          </a:xfrm>
        </p:grpSpPr>
        <p:sp>
          <p:nvSpPr>
            <p:cNvPr id="263" name="Google Shape;263;p33"/>
            <p:cNvSpPr/>
            <p:nvPr/>
          </p:nvSpPr>
          <p:spPr>
            <a:xfrm>
              <a:off x="8153260" y="3466639"/>
              <a:ext cx="2280600" cy="2280600"/>
            </a:xfrm>
            <a:prstGeom prst="ellipse">
              <a:avLst/>
            </a:prstGeom>
            <a:solidFill>
              <a:srgbClr val="8249DF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70" name="Google Shape;270;p33" descr="World with solid fill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07721" y="3921102"/>
              <a:ext cx="1371600" cy="1371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33"/>
            <p:cNvSpPr txBox="1"/>
            <p:nvPr/>
          </p:nvSpPr>
          <p:spPr>
            <a:xfrm>
              <a:off x="7284716" y="6157796"/>
              <a:ext cx="4095000" cy="12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8550" rIns="0" bIns="6855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Changing World</a:t>
              </a:r>
              <a:endParaRPr sz="28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lvl="0" indent="0" algn="ctr" rtl="0">
                <a:lnSpc>
                  <a:spcPct val="120000"/>
                </a:lnSpc>
                <a:spcBef>
                  <a:spcPts val="1800"/>
                </a:spcBef>
                <a:spcAft>
                  <a:spcPts val="0"/>
                </a:spcAft>
                <a:buNone/>
              </a:pPr>
              <a:r>
                <a:rPr lang="en" sz="2500" b="1">
                  <a:solidFill>
                    <a:srgbClr val="AC89FF"/>
                  </a:solidFill>
                  <a:latin typeface="Inter"/>
                  <a:ea typeface="Inter"/>
                  <a:cs typeface="Inter"/>
                  <a:sym typeface="Inter"/>
                </a:rPr>
                <a:t>Who will meet me?</a:t>
              </a:r>
              <a:endParaRPr sz="1900">
                <a:solidFill>
                  <a:srgbClr val="AC89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272" name="Google Shape;272;p33"/>
          <p:cNvGrpSpPr/>
          <p:nvPr/>
        </p:nvGrpSpPr>
        <p:grpSpPr>
          <a:xfrm>
            <a:off x="12533975" y="3466639"/>
            <a:ext cx="4410900" cy="3962561"/>
            <a:chOff x="12533975" y="3466639"/>
            <a:chExt cx="4410900" cy="3962561"/>
          </a:xfrm>
        </p:grpSpPr>
        <p:sp>
          <p:nvSpPr>
            <p:cNvPr id="265" name="Google Shape;265;p33"/>
            <p:cNvSpPr/>
            <p:nvPr/>
          </p:nvSpPr>
          <p:spPr>
            <a:xfrm>
              <a:off x="13622870" y="3466639"/>
              <a:ext cx="2280600" cy="2280600"/>
            </a:xfrm>
            <a:prstGeom prst="ellipse">
              <a:avLst/>
            </a:prstGeom>
            <a:solidFill>
              <a:srgbClr val="8249DF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73" name="Google Shape;273;p33" descr="Hero Female outlin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077483" y="3921102"/>
              <a:ext cx="1371600" cy="1371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" name="Google Shape;274;p33"/>
            <p:cNvSpPr txBox="1"/>
            <p:nvPr/>
          </p:nvSpPr>
          <p:spPr>
            <a:xfrm>
              <a:off x="12533975" y="6157800"/>
              <a:ext cx="4410900" cy="12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8550" rIns="0" bIns="6855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Looking for Leadership</a:t>
              </a:r>
              <a:endParaRPr sz="28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marL="0" marR="0" lvl="0" indent="0" algn="ctr" rtl="0">
                <a:lnSpc>
                  <a:spcPct val="120000"/>
                </a:lnSpc>
                <a:spcBef>
                  <a:spcPts val="1800"/>
                </a:spcBef>
                <a:spcAft>
                  <a:spcPts val="0"/>
                </a:spcAft>
                <a:buNone/>
              </a:pPr>
              <a:r>
                <a:rPr lang="en" sz="2500" b="1">
                  <a:solidFill>
                    <a:srgbClr val="AC89FF"/>
                  </a:solidFill>
                  <a:latin typeface="Inter"/>
                  <a:ea typeface="Inter"/>
                  <a:cs typeface="Inter"/>
                  <a:sym typeface="Inter"/>
                </a:rPr>
                <a:t>Who will lead me?</a:t>
              </a:r>
              <a:endParaRPr sz="1900" b="1">
                <a:solidFill>
                  <a:srgbClr val="AC89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4"/>
          <p:cNvSpPr txBox="1"/>
          <p:nvPr/>
        </p:nvSpPr>
        <p:spPr>
          <a:xfrm>
            <a:off x="1816275" y="1121325"/>
            <a:ext cx="6357000" cy="3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Gen Z and Millennial Constituents are Increasingly Important</a:t>
            </a:r>
            <a:endParaRPr sz="480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pic>
        <p:nvPicPr>
          <p:cNvPr id="280" name="Google Shape;28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9550" y="959143"/>
            <a:ext cx="8345700" cy="430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4"/>
          <p:cNvSpPr txBox="1"/>
          <p:nvPr/>
        </p:nvSpPr>
        <p:spPr>
          <a:xfrm>
            <a:off x="8714123" y="1121317"/>
            <a:ext cx="589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Average Annual Giving by Generation</a:t>
            </a:r>
            <a:endParaRPr sz="21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82" name="Google Shape;282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79550" y="5430663"/>
            <a:ext cx="8345700" cy="430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4"/>
          <p:cNvSpPr txBox="1"/>
          <p:nvPr/>
        </p:nvSpPr>
        <p:spPr>
          <a:xfrm>
            <a:off x="8714122" y="5773292"/>
            <a:ext cx="566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Volunteering Hours by Generation</a:t>
            </a:r>
            <a:endParaRPr sz="21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4" name="Google Shape;284;p34"/>
          <p:cNvSpPr txBox="1"/>
          <p:nvPr/>
        </p:nvSpPr>
        <p:spPr>
          <a:xfrm>
            <a:off x="1816275" y="9153144"/>
            <a:ext cx="492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Giving USA Special Report: Giving by Generation</a:t>
            </a:r>
            <a:endParaRPr sz="21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85" name="Google Shape;285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625250" y="748950"/>
            <a:ext cx="973375" cy="9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5"/>
          <p:cNvSpPr txBox="1"/>
          <p:nvPr/>
        </p:nvSpPr>
        <p:spPr>
          <a:xfrm>
            <a:off x="1816275" y="1121325"/>
            <a:ext cx="6357000" cy="24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All Generations</a:t>
            </a:r>
            <a:br>
              <a:rPr lang="en" sz="48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</a:br>
            <a:r>
              <a:rPr lang="en" sz="48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are Comfortable Online</a:t>
            </a:r>
            <a:endParaRPr sz="480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291" name="Google Shape;291;p35"/>
          <p:cNvSpPr txBox="1"/>
          <p:nvPr/>
        </p:nvSpPr>
        <p:spPr>
          <a:xfrm>
            <a:off x="1816275" y="9153144"/>
            <a:ext cx="492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5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Giving USA Special Report: Giving by Generation</a:t>
            </a:r>
            <a:endParaRPr sz="15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92" name="Google Shape;292;p35"/>
          <p:cNvSpPr txBox="1"/>
          <p:nvPr/>
        </p:nvSpPr>
        <p:spPr>
          <a:xfrm>
            <a:off x="8801097" y="1005250"/>
            <a:ext cx="589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% of Donors Who Use a Smartphone</a:t>
            </a:r>
            <a:endParaRPr sz="21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93" name="Google Shape;293;p35"/>
          <p:cNvSpPr txBox="1"/>
          <p:nvPr/>
        </p:nvSpPr>
        <p:spPr>
          <a:xfrm>
            <a:off x="8801096" y="5495875"/>
            <a:ext cx="567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% of Donors Who Give Online</a:t>
            </a:r>
            <a:endParaRPr sz="21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aphicFrame>
        <p:nvGraphicFramePr>
          <p:cNvPr id="294" name="Google Shape;294;p35"/>
          <p:cNvGraphicFramePr/>
          <p:nvPr/>
        </p:nvGraphicFramePr>
        <p:xfrm>
          <a:off x="8944800" y="1630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{BF459EAF-3D9B-49DF-A1EE-4FA358F16C22}</a:tableStyleId>
              </a:tblPr>
              <a:tblGrid>
                <a:gridCol w="1595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5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5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5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43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21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2016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249D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Gen Z</a:t>
                      </a:r>
                      <a:endParaRPr sz="190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N/A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Millennials</a:t>
                      </a:r>
                      <a:endParaRPr sz="190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95%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Gen X</a:t>
                      </a:r>
                      <a:endParaRPr sz="190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87%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Boomers</a:t>
                      </a:r>
                      <a:endParaRPr sz="160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70%</a:t>
                      </a:r>
                      <a:endParaRPr sz="160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3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21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2022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249D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Montserrat"/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91%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Montserrat"/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93%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Montserrat"/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96%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Montserrat"/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87%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95" name="Google Shape;295;p35"/>
          <p:cNvGraphicFramePr/>
          <p:nvPr/>
        </p:nvGraphicFramePr>
        <p:xfrm>
          <a:off x="8944800" y="6035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{BF459EAF-3D9B-49DF-A1EE-4FA358F16C22}</a:tableStyleId>
              </a:tblPr>
              <a:tblGrid>
                <a:gridCol w="1595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5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5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5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43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2016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249D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Gen Z</a:t>
                      </a:r>
                      <a:endParaRPr sz="190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N/A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Millennials</a:t>
                      </a:r>
                      <a:endParaRPr sz="190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70%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Gen X</a:t>
                      </a:r>
                      <a:endParaRPr sz="190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61%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Boomers</a:t>
                      </a:r>
                      <a:endParaRPr sz="160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57%</a:t>
                      </a:r>
                      <a:endParaRPr sz="160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3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2022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249D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Montserrat"/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76%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Montserrat"/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81%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69%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61%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96" name="Google Shape;29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25250" y="748950"/>
            <a:ext cx="973375" cy="9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/>
          <p:cNvSpPr txBox="1">
            <a:spLocks noGrp="1"/>
          </p:cNvSpPr>
          <p:nvPr>
            <p:ph type="title"/>
          </p:nvPr>
        </p:nvSpPr>
        <p:spPr>
          <a:xfrm>
            <a:off x="1835375" y="2674675"/>
            <a:ext cx="15109500" cy="46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Story time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7"/>
          <p:cNvSpPr txBox="1"/>
          <p:nvPr/>
        </p:nvSpPr>
        <p:spPr>
          <a:xfrm>
            <a:off x="1816275" y="1121325"/>
            <a:ext cx="6357000" cy="15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Direct Mail</a:t>
            </a:r>
            <a:endParaRPr sz="480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Remains Critical</a:t>
            </a:r>
            <a:endParaRPr sz="480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307" name="Google Shape;307;p37"/>
          <p:cNvSpPr txBox="1"/>
          <p:nvPr/>
        </p:nvSpPr>
        <p:spPr>
          <a:xfrm>
            <a:off x="1816275" y="9153144"/>
            <a:ext cx="492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5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Giving USA Special Report: Giving by Generation</a:t>
            </a:r>
            <a:endParaRPr sz="15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08" name="Google Shape;308;p37"/>
          <p:cNvSpPr txBox="1"/>
          <p:nvPr/>
        </p:nvSpPr>
        <p:spPr>
          <a:xfrm>
            <a:off x="8801097" y="1005250"/>
            <a:ext cx="589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7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% of Donors Influenced to Give by Direct Mail</a:t>
            </a:r>
            <a:endParaRPr sz="17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09" name="Google Shape;309;p37"/>
          <p:cNvSpPr txBox="1"/>
          <p:nvPr/>
        </p:nvSpPr>
        <p:spPr>
          <a:xfrm>
            <a:off x="8801102" y="5495875"/>
            <a:ext cx="811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7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% of Donors Who Prefer to Give Online in Response to Direct Mail</a:t>
            </a:r>
            <a:endParaRPr sz="17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aphicFrame>
        <p:nvGraphicFramePr>
          <p:cNvPr id="310" name="Google Shape;310;p37"/>
          <p:cNvGraphicFramePr/>
          <p:nvPr/>
        </p:nvGraphicFramePr>
        <p:xfrm>
          <a:off x="8944800" y="1630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{BF459EAF-3D9B-49DF-A1EE-4FA358F16C22}</a:tableStyleId>
              </a:tblPr>
              <a:tblGrid>
                <a:gridCol w="1595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5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5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5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43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2016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249D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Gen Z</a:t>
                      </a:r>
                      <a:endParaRPr sz="190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N/A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Millennials</a:t>
                      </a:r>
                      <a:endParaRPr sz="190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53%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Gen X</a:t>
                      </a:r>
                      <a:endParaRPr sz="190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60%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Boomers</a:t>
                      </a:r>
                      <a:endParaRPr sz="160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53%</a:t>
                      </a:r>
                      <a:endParaRPr sz="160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3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2022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249D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Montserrat"/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45%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Montserrat"/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59%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52%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52%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11" name="Google Shape;311;p37"/>
          <p:cNvGraphicFramePr/>
          <p:nvPr/>
        </p:nvGraphicFramePr>
        <p:xfrm>
          <a:off x="8944800" y="6035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{BF459EAF-3D9B-49DF-A1EE-4FA358F16C22}</a:tableStyleId>
              </a:tblPr>
              <a:tblGrid>
                <a:gridCol w="1595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5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5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5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43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2016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249D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Gen Z</a:t>
                      </a:r>
                      <a:endParaRPr sz="190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N/A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Millennials</a:t>
                      </a:r>
                      <a:endParaRPr sz="190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52%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Gen X</a:t>
                      </a:r>
                      <a:endParaRPr sz="190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41%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Boomers</a:t>
                      </a:r>
                      <a:endParaRPr sz="160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1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29%</a:t>
                      </a:r>
                      <a:endParaRPr sz="1600" b="1">
                        <a:solidFill>
                          <a:schemeClr val="lt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3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2022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249D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Montserrat"/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45%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Montserrat"/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48%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44%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chemeClr val="lt1"/>
                          </a:solidFill>
                          <a:latin typeface="Inter"/>
                          <a:ea typeface="Inter"/>
                          <a:cs typeface="Inter"/>
                          <a:sym typeface="Inter"/>
                        </a:rPr>
                        <a:t>37%</a:t>
                      </a:r>
                      <a:endParaRPr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443C7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12" name="Google Shape;31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25250" y="748950"/>
            <a:ext cx="973375" cy="9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8"/>
          <p:cNvSpPr/>
          <p:nvPr/>
        </p:nvSpPr>
        <p:spPr>
          <a:xfrm>
            <a:off x="11170371" y="2257800"/>
            <a:ext cx="5771400" cy="57714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822950" tIns="68550" rIns="274325" bIns="6855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Donors expect</a:t>
            </a:r>
            <a:endParaRPr sz="2800"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to get </a:t>
            </a:r>
            <a:r>
              <a:rPr lang="en" sz="3400" b="1">
                <a:solidFill>
                  <a:srgbClr val="8249DF"/>
                </a:solidFill>
                <a:latin typeface="Inter"/>
                <a:ea typeface="Inter"/>
                <a:cs typeface="Inter"/>
                <a:sym typeface="Inter"/>
              </a:rPr>
              <a:t>the experience</a:t>
            </a:r>
            <a:r>
              <a:rPr lang="en" sz="3400" b="1">
                <a:solidFill>
                  <a:srgbClr val="4285F4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2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that </a:t>
            </a:r>
            <a:r>
              <a:rPr lang="en" sz="3400" b="1">
                <a:solidFill>
                  <a:srgbClr val="8249DF"/>
                </a:solidFill>
                <a:latin typeface="Inter"/>
                <a:ea typeface="Inter"/>
                <a:cs typeface="Inter"/>
                <a:sym typeface="Inter"/>
              </a:rPr>
              <a:t>they want </a:t>
            </a:r>
            <a:r>
              <a:rPr lang="en" sz="2800">
                <a:latin typeface="Inter"/>
                <a:ea typeface="Inter"/>
                <a:cs typeface="Inter"/>
                <a:sym typeface="Inter"/>
              </a:rPr>
              <a:t>in</a:t>
            </a:r>
            <a:r>
              <a:rPr lang="en" sz="2800">
                <a:solidFill>
                  <a:srgbClr val="8249D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3400" b="1">
                <a:solidFill>
                  <a:srgbClr val="8249DF"/>
                </a:solidFill>
                <a:latin typeface="Inter"/>
                <a:ea typeface="Inter"/>
                <a:cs typeface="Inter"/>
                <a:sym typeface="Inter"/>
              </a:rPr>
              <a:t>the moment</a:t>
            </a:r>
            <a:r>
              <a:rPr lang="en" sz="3400" b="1">
                <a:solidFill>
                  <a:srgbClr val="4285F4"/>
                </a:solidFill>
                <a:latin typeface="Inter"/>
                <a:ea typeface="Inter"/>
                <a:cs typeface="Inter"/>
                <a:sym typeface="Inter"/>
              </a:rPr>
              <a:t>     </a:t>
            </a:r>
            <a:r>
              <a:rPr lang="en" sz="28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they want it</a:t>
            </a:r>
            <a:endParaRPr sz="25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8" name="Google Shape;318;p38"/>
          <p:cNvSpPr/>
          <p:nvPr/>
        </p:nvSpPr>
        <p:spPr>
          <a:xfrm>
            <a:off x="6425361" y="2257800"/>
            <a:ext cx="5771400" cy="5771400"/>
          </a:xfrm>
          <a:prstGeom prst="ellipse">
            <a:avLst/>
          </a:prstGeom>
          <a:solidFill>
            <a:srgbClr val="8249DF"/>
          </a:solidFill>
          <a:ln>
            <a:noFill/>
          </a:ln>
        </p:spPr>
        <p:txBody>
          <a:bodyPr spcFirstLastPara="1" wrap="square" lIns="822950" tIns="68550" rIns="0" bIns="68550" anchor="ctr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What does it all mean?</a:t>
            </a:r>
            <a:endParaRPr sz="6000">
              <a:solidFill>
                <a:srgbClr val="FFFFFF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pic>
        <p:nvPicPr>
          <p:cNvPr id="319" name="Google Shape;319;p38"/>
          <p:cNvPicPr preferRelativeResize="0"/>
          <p:nvPr/>
        </p:nvPicPr>
        <p:blipFill rotWithShape="1">
          <a:blip r:embed="rId3">
            <a:alphaModFix/>
          </a:blip>
          <a:srcRect l="16653" r="16653"/>
          <a:stretch/>
        </p:blipFill>
        <p:spPr>
          <a:xfrm>
            <a:off x="1831176" y="2257800"/>
            <a:ext cx="5771400" cy="57714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9"/>
          <p:cNvSpPr txBox="1">
            <a:spLocks noGrp="1"/>
          </p:cNvSpPr>
          <p:nvPr>
            <p:ph type="title"/>
          </p:nvPr>
        </p:nvSpPr>
        <p:spPr>
          <a:xfrm>
            <a:off x="1835375" y="2674675"/>
            <a:ext cx="15109500" cy="46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Story time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0"/>
          <p:cNvSpPr txBox="1">
            <a:spLocks noGrp="1"/>
          </p:cNvSpPr>
          <p:nvPr>
            <p:ph type="title"/>
          </p:nvPr>
        </p:nvSpPr>
        <p:spPr>
          <a:xfrm>
            <a:off x="1835375" y="1206000"/>
            <a:ext cx="15109500" cy="99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Behind the fundraising curtain… Elements</a:t>
            </a:r>
            <a:endParaRPr/>
          </a:p>
        </p:txBody>
      </p:sp>
      <p:sp>
        <p:nvSpPr>
          <p:cNvPr id="330" name="Google Shape;330;p40"/>
          <p:cNvSpPr/>
          <p:nvPr/>
        </p:nvSpPr>
        <p:spPr>
          <a:xfrm>
            <a:off x="3205750" y="2512625"/>
            <a:ext cx="2574000" cy="2574000"/>
          </a:xfrm>
          <a:prstGeom prst="ellipse">
            <a:avLst/>
          </a:prstGeom>
          <a:noFill/>
          <a:ln w="38100" cap="flat" cmpd="sng">
            <a:solidFill>
              <a:srgbClr val="8249D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68550" rIns="45700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Data</a:t>
            </a:r>
            <a:endParaRPr sz="280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331" name="Google Shape;331;p40"/>
          <p:cNvSpPr/>
          <p:nvPr/>
        </p:nvSpPr>
        <p:spPr>
          <a:xfrm>
            <a:off x="7857005" y="2512625"/>
            <a:ext cx="2574000" cy="2574000"/>
          </a:xfrm>
          <a:prstGeom prst="ellipse">
            <a:avLst/>
          </a:prstGeom>
          <a:noFill/>
          <a:ln w="38100" cap="flat" cmpd="sng">
            <a:solidFill>
              <a:srgbClr val="8249D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75" tIns="68550" rIns="18275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Analytics</a:t>
            </a:r>
            <a:endParaRPr sz="270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332" name="Google Shape;332;p40"/>
          <p:cNvSpPr/>
          <p:nvPr/>
        </p:nvSpPr>
        <p:spPr>
          <a:xfrm>
            <a:off x="12508259" y="2512625"/>
            <a:ext cx="2574000" cy="2574000"/>
          </a:xfrm>
          <a:prstGeom prst="ellipse">
            <a:avLst/>
          </a:prstGeom>
          <a:noFill/>
          <a:ln w="38100" cap="flat" cmpd="sng">
            <a:solidFill>
              <a:srgbClr val="8249D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68550" rIns="0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Segments</a:t>
            </a:r>
            <a:endParaRPr sz="250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cxnSp>
        <p:nvCxnSpPr>
          <p:cNvPr id="333" name="Google Shape;333;p40"/>
          <p:cNvCxnSpPr>
            <a:stCxn id="330" idx="6"/>
            <a:endCxn id="331" idx="2"/>
          </p:cNvCxnSpPr>
          <p:nvPr/>
        </p:nvCxnSpPr>
        <p:spPr>
          <a:xfrm>
            <a:off x="5779750" y="3799625"/>
            <a:ext cx="2077200" cy="0"/>
          </a:xfrm>
          <a:prstGeom prst="straightConnector1">
            <a:avLst/>
          </a:prstGeom>
          <a:noFill/>
          <a:ln w="38100" cap="flat" cmpd="sng">
            <a:solidFill>
              <a:srgbClr val="8249D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334" name="Google Shape;334;p40"/>
          <p:cNvCxnSpPr>
            <a:stCxn id="331" idx="6"/>
            <a:endCxn id="332" idx="2"/>
          </p:cNvCxnSpPr>
          <p:nvPr/>
        </p:nvCxnSpPr>
        <p:spPr>
          <a:xfrm>
            <a:off x="10431005" y="3799625"/>
            <a:ext cx="2077200" cy="0"/>
          </a:xfrm>
          <a:prstGeom prst="straightConnector1">
            <a:avLst/>
          </a:prstGeom>
          <a:noFill/>
          <a:ln w="38100" cap="flat" cmpd="sng">
            <a:solidFill>
              <a:srgbClr val="8249D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335" name="Google Shape;335;p40"/>
          <p:cNvSpPr/>
          <p:nvPr/>
        </p:nvSpPr>
        <p:spPr>
          <a:xfrm>
            <a:off x="3205750" y="5959461"/>
            <a:ext cx="2574000" cy="2574000"/>
          </a:xfrm>
          <a:prstGeom prst="ellipse">
            <a:avLst/>
          </a:prstGeom>
          <a:noFill/>
          <a:ln w="38100" cap="flat" cmpd="sng">
            <a:solidFill>
              <a:srgbClr val="8249D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68550" rIns="0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Tech</a:t>
            </a:r>
            <a:endParaRPr sz="280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336" name="Google Shape;336;p40"/>
          <p:cNvSpPr/>
          <p:nvPr/>
        </p:nvSpPr>
        <p:spPr>
          <a:xfrm>
            <a:off x="7857005" y="5959461"/>
            <a:ext cx="2574000" cy="2574000"/>
          </a:xfrm>
          <a:prstGeom prst="ellipse">
            <a:avLst/>
          </a:prstGeom>
          <a:noFill/>
          <a:ln w="38100" cap="flat" cmpd="sng">
            <a:solidFill>
              <a:srgbClr val="8249D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75" tIns="68550" rIns="18275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Creative </a:t>
            </a:r>
            <a:endParaRPr sz="280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337" name="Google Shape;337;p40"/>
          <p:cNvSpPr/>
          <p:nvPr/>
        </p:nvSpPr>
        <p:spPr>
          <a:xfrm>
            <a:off x="12508259" y="5959461"/>
            <a:ext cx="2574000" cy="2574000"/>
          </a:xfrm>
          <a:prstGeom prst="ellipse">
            <a:avLst/>
          </a:prstGeom>
          <a:noFill/>
          <a:ln w="38100" cap="flat" cmpd="sng">
            <a:solidFill>
              <a:srgbClr val="8249D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68550" rIns="45700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Strategy</a:t>
            </a:r>
            <a:endParaRPr sz="280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cxnSp>
        <p:nvCxnSpPr>
          <p:cNvPr id="338" name="Google Shape;338;p40"/>
          <p:cNvCxnSpPr>
            <a:stCxn id="337" idx="0"/>
            <a:endCxn id="332" idx="4"/>
          </p:cNvCxnSpPr>
          <p:nvPr/>
        </p:nvCxnSpPr>
        <p:spPr>
          <a:xfrm rot="10800000">
            <a:off x="13795259" y="5086761"/>
            <a:ext cx="0" cy="872700"/>
          </a:xfrm>
          <a:prstGeom prst="straightConnector1">
            <a:avLst/>
          </a:prstGeom>
          <a:noFill/>
          <a:ln w="38100" cap="flat" cmpd="sng">
            <a:solidFill>
              <a:srgbClr val="8249D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339" name="Google Shape;339;p40"/>
          <p:cNvCxnSpPr>
            <a:stCxn id="336" idx="6"/>
            <a:endCxn id="337" idx="2"/>
          </p:cNvCxnSpPr>
          <p:nvPr/>
        </p:nvCxnSpPr>
        <p:spPr>
          <a:xfrm>
            <a:off x="10431005" y="7246461"/>
            <a:ext cx="2077200" cy="0"/>
          </a:xfrm>
          <a:prstGeom prst="straightConnector1">
            <a:avLst/>
          </a:prstGeom>
          <a:noFill/>
          <a:ln w="38100" cap="flat" cmpd="sng">
            <a:solidFill>
              <a:srgbClr val="8249D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340" name="Google Shape;340;p40"/>
          <p:cNvCxnSpPr>
            <a:stCxn id="335" idx="6"/>
            <a:endCxn id="336" idx="2"/>
          </p:cNvCxnSpPr>
          <p:nvPr/>
        </p:nvCxnSpPr>
        <p:spPr>
          <a:xfrm>
            <a:off x="5779750" y="7246461"/>
            <a:ext cx="2077200" cy="0"/>
          </a:xfrm>
          <a:prstGeom prst="straightConnector1">
            <a:avLst/>
          </a:prstGeom>
          <a:noFill/>
          <a:ln w="38100" cap="flat" cmpd="sng">
            <a:solidFill>
              <a:srgbClr val="8249DF"/>
            </a:solidFill>
            <a:prstDash val="dot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1835375" y="1206000"/>
            <a:ext cx="15109500" cy="99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body" idx="1"/>
          </p:nvPr>
        </p:nvSpPr>
        <p:spPr>
          <a:xfrm>
            <a:off x="1835375" y="2557250"/>
            <a:ext cx="15109500" cy="601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An Optimized Destination and its Importance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The Journey to the Destination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Anticipated Outcomes: Lifetime _____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en"/>
              <a:t>Q+A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1"/>
          <p:cNvSpPr txBox="1">
            <a:spLocks noGrp="1"/>
          </p:cNvSpPr>
          <p:nvPr>
            <p:ph type="title"/>
          </p:nvPr>
        </p:nvSpPr>
        <p:spPr>
          <a:xfrm>
            <a:off x="1835375" y="1206000"/>
            <a:ext cx="15109500" cy="99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Behind the fundraising curtain… Products</a:t>
            </a:r>
            <a:endParaRPr/>
          </a:p>
        </p:txBody>
      </p:sp>
      <p:sp>
        <p:nvSpPr>
          <p:cNvPr id="346" name="Google Shape;346;p41"/>
          <p:cNvSpPr/>
          <p:nvPr/>
        </p:nvSpPr>
        <p:spPr>
          <a:xfrm>
            <a:off x="3205750" y="2512625"/>
            <a:ext cx="2574000" cy="2574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68550" rIns="45700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8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Direct Mail</a:t>
            </a:r>
            <a:endParaRPr sz="280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347" name="Google Shape;347;p41"/>
          <p:cNvSpPr/>
          <p:nvPr/>
        </p:nvSpPr>
        <p:spPr>
          <a:xfrm>
            <a:off x="7857005" y="2512625"/>
            <a:ext cx="2574000" cy="2574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75" tIns="68550" rIns="18275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Paid Search</a:t>
            </a:r>
            <a:endParaRPr sz="270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348" name="Google Shape;348;p41"/>
          <p:cNvSpPr/>
          <p:nvPr/>
        </p:nvSpPr>
        <p:spPr>
          <a:xfrm>
            <a:off x="12508259" y="2512625"/>
            <a:ext cx="2574000" cy="2574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68550" rIns="0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Email</a:t>
            </a:r>
            <a:endParaRPr sz="250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cxnSp>
        <p:nvCxnSpPr>
          <p:cNvPr id="349" name="Google Shape;349;p41"/>
          <p:cNvCxnSpPr>
            <a:stCxn id="346" idx="6"/>
            <a:endCxn id="347" idx="2"/>
          </p:cNvCxnSpPr>
          <p:nvPr/>
        </p:nvCxnSpPr>
        <p:spPr>
          <a:xfrm>
            <a:off x="5779750" y="3799625"/>
            <a:ext cx="20772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350" name="Google Shape;350;p41"/>
          <p:cNvCxnSpPr>
            <a:stCxn id="347" idx="6"/>
            <a:endCxn id="348" idx="2"/>
          </p:cNvCxnSpPr>
          <p:nvPr/>
        </p:nvCxnSpPr>
        <p:spPr>
          <a:xfrm>
            <a:off x="10431005" y="3799625"/>
            <a:ext cx="20772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351" name="Google Shape;351;p41"/>
          <p:cNvSpPr/>
          <p:nvPr/>
        </p:nvSpPr>
        <p:spPr>
          <a:xfrm>
            <a:off x="3205750" y="5959461"/>
            <a:ext cx="2574000" cy="2574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68550" rIns="0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Social</a:t>
            </a:r>
            <a:endParaRPr sz="280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352" name="Google Shape;352;p41"/>
          <p:cNvSpPr/>
          <p:nvPr/>
        </p:nvSpPr>
        <p:spPr>
          <a:xfrm>
            <a:off x="7857005" y="5959461"/>
            <a:ext cx="2574000" cy="2574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68550" rIns="0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Tele-</a:t>
            </a:r>
            <a:endParaRPr sz="280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8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marketing</a:t>
            </a:r>
            <a:endParaRPr sz="280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353" name="Google Shape;353;p41"/>
          <p:cNvSpPr/>
          <p:nvPr/>
        </p:nvSpPr>
        <p:spPr>
          <a:xfrm>
            <a:off x="12508259" y="5959461"/>
            <a:ext cx="2574000" cy="25740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68550" rIns="45700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Canvass</a:t>
            </a:r>
            <a:endParaRPr sz="280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cxnSp>
        <p:nvCxnSpPr>
          <p:cNvPr id="354" name="Google Shape;354;p41"/>
          <p:cNvCxnSpPr>
            <a:stCxn id="353" idx="0"/>
            <a:endCxn id="348" idx="4"/>
          </p:cNvCxnSpPr>
          <p:nvPr/>
        </p:nvCxnSpPr>
        <p:spPr>
          <a:xfrm rot="10800000">
            <a:off x="13795259" y="5086761"/>
            <a:ext cx="0" cy="8727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355" name="Google Shape;355;p41"/>
          <p:cNvCxnSpPr>
            <a:stCxn id="352" idx="6"/>
            <a:endCxn id="353" idx="2"/>
          </p:cNvCxnSpPr>
          <p:nvPr/>
        </p:nvCxnSpPr>
        <p:spPr>
          <a:xfrm>
            <a:off x="10431005" y="7246461"/>
            <a:ext cx="20772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356" name="Google Shape;356;p41"/>
          <p:cNvCxnSpPr>
            <a:stCxn id="351" idx="6"/>
            <a:endCxn id="352" idx="2"/>
          </p:cNvCxnSpPr>
          <p:nvPr/>
        </p:nvCxnSpPr>
        <p:spPr>
          <a:xfrm>
            <a:off x="5779750" y="7246461"/>
            <a:ext cx="20772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357" name="Google Shape;357;p41"/>
          <p:cNvSpPr/>
          <p:nvPr/>
        </p:nvSpPr>
        <p:spPr>
          <a:xfrm>
            <a:off x="5676319" y="2257045"/>
            <a:ext cx="2133900" cy="722700"/>
          </a:xfrm>
          <a:prstGeom prst="wedgeRoundRectCallout">
            <a:avLst>
              <a:gd name="adj1" fmla="val -71704"/>
              <a:gd name="adj2" fmla="val 111900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Envelope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8" name="Google Shape;358;p41"/>
          <p:cNvSpPr/>
          <p:nvPr/>
        </p:nvSpPr>
        <p:spPr>
          <a:xfrm>
            <a:off x="1858416" y="1728026"/>
            <a:ext cx="1544100" cy="722700"/>
          </a:xfrm>
          <a:prstGeom prst="wedgeRoundRectCallout">
            <a:avLst>
              <a:gd name="adj1" fmla="val 98198"/>
              <a:gd name="adj2" fmla="val 167616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Paper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59" name="Google Shape;359;p41"/>
          <p:cNvSpPr/>
          <p:nvPr/>
        </p:nvSpPr>
        <p:spPr>
          <a:xfrm>
            <a:off x="1858416" y="3046877"/>
            <a:ext cx="1544100" cy="722700"/>
          </a:xfrm>
          <a:prstGeom prst="wedgeRoundRectCallout">
            <a:avLst>
              <a:gd name="adj1" fmla="val 88198"/>
              <a:gd name="adj2" fmla="val 39520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Image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0" name="Google Shape;360;p41"/>
          <p:cNvSpPr/>
          <p:nvPr/>
        </p:nvSpPr>
        <p:spPr>
          <a:xfrm>
            <a:off x="5562784" y="4419639"/>
            <a:ext cx="1544100" cy="722700"/>
          </a:xfrm>
          <a:prstGeom prst="wedgeRoundRectCallout">
            <a:avLst>
              <a:gd name="adj1" fmla="val -88098"/>
              <a:gd name="adj2" fmla="val -76615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Print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1" name="Google Shape;361;p41"/>
          <p:cNvSpPr/>
          <p:nvPr/>
        </p:nvSpPr>
        <p:spPr>
          <a:xfrm>
            <a:off x="5702749" y="3603743"/>
            <a:ext cx="1544100" cy="722700"/>
          </a:xfrm>
          <a:prstGeom prst="wedgeRoundRectCallout">
            <a:avLst>
              <a:gd name="adj1" fmla="val -85343"/>
              <a:gd name="adj2" fmla="val -26337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Copy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2" name="Google Shape;362;p41"/>
          <p:cNvSpPr/>
          <p:nvPr/>
        </p:nvSpPr>
        <p:spPr>
          <a:xfrm>
            <a:off x="2221631" y="4741960"/>
            <a:ext cx="1544100" cy="722700"/>
          </a:xfrm>
          <a:prstGeom prst="wedgeRoundRectCallout">
            <a:avLst>
              <a:gd name="adj1" fmla="val 67400"/>
              <a:gd name="adj2" fmla="val -98126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Proof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3" name="Google Shape;363;p41"/>
          <p:cNvSpPr/>
          <p:nvPr/>
        </p:nvSpPr>
        <p:spPr>
          <a:xfrm>
            <a:off x="3722146" y="1332650"/>
            <a:ext cx="1544100" cy="722700"/>
          </a:xfrm>
          <a:prstGeom prst="wedgeRoundRectCallout">
            <a:avLst>
              <a:gd name="adj1" fmla="val -8879"/>
              <a:gd name="adj2" fmla="val 202896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List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4" name="Google Shape;364;p41"/>
          <p:cNvSpPr/>
          <p:nvPr/>
        </p:nvSpPr>
        <p:spPr>
          <a:xfrm>
            <a:off x="4834494" y="5155057"/>
            <a:ext cx="1782900" cy="722700"/>
          </a:xfrm>
          <a:prstGeom prst="wedgeRoundRectCallout">
            <a:avLst>
              <a:gd name="adj1" fmla="val -44511"/>
              <a:gd name="adj2" fmla="val -152382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Postage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5" name="Google Shape;365;p41"/>
          <p:cNvSpPr/>
          <p:nvPr/>
        </p:nvSpPr>
        <p:spPr>
          <a:xfrm>
            <a:off x="1389011" y="3894419"/>
            <a:ext cx="1782900" cy="722700"/>
          </a:xfrm>
          <a:prstGeom prst="wedgeRoundRectCallout">
            <a:avLst>
              <a:gd name="adj1" fmla="val 96780"/>
              <a:gd name="adj2" fmla="val -44728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Budget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6" name="Google Shape;366;p41"/>
          <p:cNvSpPr/>
          <p:nvPr/>
        </p:nvSpPr>
        <p:spPr>
          <a:xfrm>
            <a:off x="2700516" y="5371981"/>
            <a:ext cx="2133900" cy="722700"/>
          </a:xfrm>
          <a:prstGeom prst="wedgeRoundRectCallout">
            <a:avLst>
              <a:gd name="adj1" fmla="val 28283"/>
              <a:gd name="adj2" fmla="val -177306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Schedule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7" name="Google Shape;367;p41"/>
          <p:cNvSpPr/>
          <p:nvPr/>
        </p:nvSpPr>
        <p:spPr>
          <a:xfrm>
            <a:off x="4972751" y="1626771"/>
            <a:ext cx="2133900" cy="722700"/>
          </a:xfrm>
          <a:prstGeom prst="wedgeRoundRectCallout">
            <a:avLst>
              <a:gd name="adj1" fmla="val -60437"/>
              <a:gd name="adj2" fmla="val 179681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Results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8" name="Google Shape;368;p41"/>
          <p:cNvSpPr/>
          <p:nvPr/>
        </p:nvSpPr>
        <p:spPr>
          <a:xfrm>
            <a:off x="10362366" y="2185462"/>
            <a:ext cx="2133900" cy="722700"/>
          </a:xfrm>
          <a:prstGeom prst="wedgeRoundRectCallout">
            <a:avLst>
              <a:gd name="adj1" fmla="val -71704"/>
              <a:gd name="adj2" fmla="val 111900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Landing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9" name="Google Shape;369;p41"/>
          <p:cNvSpPr/>
          <p:nvPr/>
        </p:nvSpPr>
        <p:spPr>
          <a:xfrm>
            <a:off x="6544463" y="1656443"/>
            <a:ext cx="1544100" cy="722700"/>
          </a:xfrm>
          <a:prstGeom prst="wedgeRoundRectCallout">
            <a:avLst>
              <a:gd name="adj1" fmla="val 98198"/>
              <a:gd name="adj2" fmla="val 167616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Web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0" name="Google Shape;370;p41"/>
          <p:cNvSpPr/>
          <p:nvPr/>
        </p:nvSpPr>
        <p:spPr>
          <a:xfrm>
            <a:off x="6544463" y="2975294"/>
            <a:ext cx="1544100" cy="722700"/>
          </a:xfrm>
          <a:prstGeom prst="wedgeRoundRectCallout">
            <a:avLst>
              <a:gd name="adj1" fmla="val 88198"/>
              <a:gd name="adj2" fmla="val 39520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Spend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1" name="Google Shape;371;p41"/>
          <p:cNvSpPr/>
          <p:nvPr/>
        </p:nvSpPr>
        <p:spPr>
          <a:xfrm>
            <a:off x="10248831" y="4348056"/>
            <a:ext cx="1544100" cy="722700"/>
          </a:xfrm>
          <a:prstGeom prst="wedgeRoundRectCallout">
            <a:avLst>
              <a:gd name="adj1" fmla="val -88098"/>
              <a:gd name="adj2" fmla="val -76615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List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2" name="Google Shape;372;p41"/>
          <p:cNvSpPr/>
          <p:nvPr/>
        </p:nvSpPr>
        <p:spPr>
          <a:xfrm>
            <a:off x="10150171" y="3437285"/>
            <a:ext cx="1544100" cy="722700"/>
          </a:xfrm>
          <a:prstGeom prst="wedgeRoundRectCallout">
            <a:avLst>
              <a:gd name="adj1" fmla="val -85343"/>
              <a:gd name="adj2" fmla="val -26337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Copy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3" name="Google Shape;373;p41"/>
          <p:cNvSpPr/>
          <p:nvPr/>
        </p:nvSpPr>
        <p:spPr>
          <a:xfrm>
            <a:off x="6907678" y="4670377"/>
            <a:ext cx="1544100" cy="722700"/>
          </a:xfrm>
          <a:prstGeom prst="wedgeRoundRectCallout">
            <a:avLst>
              <a:gd name="adj1" fmla="val 67400"/>
              <a:gd name="adj2" fmla="val -98126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BLOCK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4" name="Google Shape;374;p41"/>
          <p:cNvSpPr/>
          <p:nvPr/>
        </p:nvSpPr>
        <p:spPr>
          <a:xfrm>
            <a:off x="8408193" y="1261067"/>
            <a:ext cx="1544100" cy="722700"/>
          </a:xfrm>
          <a:prstGeom prst="wedgeRoundRectCallout">
            <a:avLst>
              <a:gd name="adj1" fmla="val -8879"/>
              <a:gd name="adj2" fmla="val 202896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Time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5" name="Google Shape;375;p41"/>
          <p:cNvSpPr/>
          <p:nvPr/>
        </p:nvSpPr>
        <p:spPr>
          <a:xfrm>
            <a:off x="6075058" y="3822836"/>
            <a:ext cx="1782900" cy="722700"/>
          </a:xfrm>
          <a:prstGeom prst="wedgeRoundRectCallout">
            <a:avLst>
              <a:gd name="adj1" fmla="val 96780"/>
              <a:gd name="adj2" fmla="val -44728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Image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6" name="Google Shape;376;p41"/>
          <p:cNvSpPr/>
          <p:nvPr/>
        </p:nvSpPr>
        <p:spPr>
          <a:xfrm>
            <a:off x="7386563" y="5300398"/>
            <a:ext cx="2133900" cy="722700"/>
          </a:xfrm>
          <a:prstGeom prst="wedgeRoundRectCallout">
            <a:avLst>
              <a:gd name="adj1" fmla="val 28283"/>
              <a:gd name="adj2" fmla="val -177306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Results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7" name="Google Shape;377;p41"/>
          <p:cNvSpPr/>
          <p:nvPr/>
        </p:nvSpPr>
        <p:spPr>
          <a:xfrm>
            <a:off x="9658799" y="1555189"/>
            <a:ext cx="2133900" cy="722700"/>
          </a:xfrm>
          <a:prstGeom prst="wedgeRoundRectCallout">
            <a:avLst>
              <a:gd name="adj1" fmla="val -60437"/>
              <a:gd name="adj2" fmla="val 179681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Schedule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8" name="Google Shape;378;p41"/>
          <p:cNvSpPr/>
          <p:nvPr/>
        </p:nvSpPr>
        <p:spPr>
          <a:xfrm>
            <a:off x="14928129" y="2301669"/>
            <a:ext cx="2133900" cy="722700"/>
          </a:xfrm>
          <a:prstGeom prst="wedgeRoundRectCallout">
            <a:avLst>
              <a:gd name="adj1" fmla="val -71704"/>
              <a:gd name="adj2" fmla="val 111900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Results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9" name="Google Shape;379;p41"/>
          <p:cNvSpPr/>
          <p:nvPr/>
        </p:nvSpPr>
        <p:spPr>
          <a:xfrm>
            <a:off x="11110226" y="1772650"/>
            <a:ext cx="1544100" cy="722700"/>
          </a:xfrm>
          <a:prstGeom prst="wedgeRoundRectCallout">
            <a:avLst>
              <a:gd name="adj1" fmla="val 98198"/>
              <a:gd name="adj2" fmla="val 167616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Link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0" name="Google Shape;380;p41"/>
          <p:cNvSpPr/>
          <p:nvPr/>
        </p:nvSpPr>
        <p:spPr>
          <a:xfrm>
            <a:off x="11110226" y="3091502"/>
            <a:ext cx="1544100" cy="722700"/>
          </a:xfrm>
          <a:prstGeom prst="wedgeRoundRectCallout">
            <a:avLst>
              <a:gd name="adj1" fmla="val 88198"/>
              <a:gd name="adj2" fmla="val 39520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Image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1" name="Google Shape;381;p41"/>
          <p:cNvSpPr/>
          <p:nvPr/>
        </p:nvSpPr>
        <p:spPr>
          <a:xfrm>
            <a:off x="14814594" y="4464264"/>
            <a:ext cx="1544100" cy="722700"/>
          </a:xfrm>
          <a:prstGeom prst="wedgeRoundRectCallout">
            <a:avLst>
              <a:gd name="adj1" fmla="val -88098"/>
              <a:gd name="adj2" fmla="val -76615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DNE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2" name="Google Shape;382;p41"/>
          <p:cNvSpPr/>
          <p:nvPr/>
        </p:nvSpPr>
        <p:spPr>
          <a:xfrm>
            <a:off x="15079195" y="3534429"/>
            <a:ext cx="1544100" cy="722700"/>
          </a:xfrm>
          <a:prstGeom prst="wedgeRoundRectCallout">
            <a:avLst>
              <a:gd name="adj1" fmla="val -88976"/>
              <a:gd name="adj2" fmla="val -20676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List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3" name="Google Shape;383;p41"/>
          <p:cNvSpPr/>
          <p:nvPr/>
        </p:nvSpPr>
        <p:spPr>
          <a:xfrm>
            <a:off x="11473441" y="4786585"/>
            <a:ext cx="1544100" cy="722700"/>
          </a:xfrm>
          <a:prstGeom prst="wedgeRoundRectCallout">
            <a:avLst>
              <a:gd name="adj1" fmla="val 69117"/>
              <a:gd name="adj2" fmla="val -122069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Proof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4" name="Google Shape;384;p41"/>
          <p:cNvSpPr/>
          <p:nvPr/>
        </p:nvSpPr>
        <p:spPr>
          <a:xfrm>
            <a:off x="12973957" y="1377275"/>
            <a:ext cx="1544100" cy="722700"/>
          </a:xfrm>
          <a:prstGeom prst="wedgeRoundRectCallout">
            <a:avLst>
              <a:gd name="adj1" fmla="val -8879"/>
              <a:gd name="adj2" fmla="val 202896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Copy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5" name="Google Shape;385;p41"/>
          <p:cNvSpPr/>
          <p:nvPr/>
        </p:nvSpPr>
        <p:spPr>
          <a:xfrm>
            <a:off x="14086305" y="5199682"/>
            <a:ext cx="1782900" cy="722700"/>
          </a:xfrm>
          <a:prstGeom prst="wedgeRoundRectCallout">
            <a:avLst>
              <a:gd name="adj1" fmla="val -56400"/>
              <a:gd name="adj2" fmla="val -171453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Pages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6" name="Google Shape;386;p41"/>
          <p:cNvSpPr/>
          <p:nvPr/>
        </p:nvSpPr>
        <p:spPr>
          <a:xfrm>
            <a:off x="10640822" y="3939044"/>
            <a:ext cx="1782900" cy="722700"/>
          </a:xfrm>
          <a:prstGeom prst="wedgeRoundRectCallout">
            <a:avLst>
              <a:gd name="adj1" fmla="val 96780"/>
              <a:gd name="adj2" fmla="val -44728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Budget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7" name="Google Shape;387;p41"/>
          <p:cNvSpPr/>
          <p:nvPr/>
        </p:nvSpPr>
        <p:spPr>
          <a:xfrm>
            <a:off x="11952326" y="5416606"/>
            <a:ext cx="2133900" cy="722700"/>
          </a:xfrm>
          <a:prstGeom prst="wedgeRoundRectCallout">
            <a:avLst>
              <a:gd name="adj1" fmla="val 28283"/>
              <a:gd name="adj2" fmla="val -177306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Schedule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8" name="Google Shape;388;p41"/>
          <p:cNvSpPr/>
          <p:nvPr/>
        </p:nvSpPr>
        <p:spPr>
          <a:xfrm>
            <a:off x="14224562" y="1671396"/>
            <a:ext cx="2133900" cy="722700"/>
          </a:xfrm>
          <a:prstGeom prst="wedgeRoundRectCallout">
            <a:avLst>
              <a:gd name="adj1" fmla="val -60437"/>
              <a:gd name="adj2" fmla="val 179681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Address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89" name="Google Shape;389;p41"/>
          <p:cNvSpPr/>
          <p:nvPr/>
        </p:nvSpPr>
        <p:spPr>
          <a:xfrm>
            <a:off x="14978429" y="6028305"/>
            <a:ext cx="2133900" cy="722700"/>
          </a:xfrm>
          <a:prstGeom prst="wedgeRoundRectCallout">
            <a:avLst>
              <a:gd name="adj1" fmla="val -71704"/>
              <a:gd name="adj2" fmla="val 111900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Address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90" name="Google Shape;390;p41"/>
          <p:cNvSpPr/>
          <p:nvPr/>
        </p:nvSpPr>
        <p:spPr>
          <a:xfrm>
            <a:off x="11160526" y="5499286"/>
            <a:ext cx="1544100" cy="722700"/>
          </a:xfrm>
          <a:prstGeom prst="wedgeRoundRectCallout">
            <a:avLst>
              <a:gd name="adj1" fmla="val 98198"/>
              <a:gd name="adj2" fmla="val 167616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Paper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91" name="Google Shape;391;p41"/>
          <p:cNvSpPr/>
          <p:nvPr/>
        </p:nvSpPr>
        <p:spPr>
          <a:xfrm>
            <a:off x="11155776" y="6658588"/>
            <a:ext cx="1544100" cy="722700"/>
          </a:xfrm>
          <a:prstGeom prst="wedgeRoundRectCallout">
            <a:avLst>
              <a:gd name="adj1" fmla="val 68558"/>
              <a:gd name="adj2" fmla="val 28067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Proof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92" name="Google Shape;392;p41"/>
          <p:cNvSpPr/>
          <p:nvPr/>
        </p:nvSpPr>
        <p:spPr>
          <a:xfrm>
            <a:off x="14970211" y="8103223"/>
            <a:ext cx="1649100" cy="722700"/>
          </a:xfrm>
          <a:prstGeom prst="wedgeRoundRectCallout">
            <a:avLst>
              <a:gd name="adj1" fmla="val -88098"/>
              <a:gd name="adj2" fmla="val -76615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DNS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93" name="Google Shape;393;p41"/>
          <p:cNvSpPr/>
          <p:nvPr/>
        </p:nvSpPr>
        <p:spPr>
          <a:xfrm>
            <a:off x="14958809" y="7261629"/>
            <a:ext cx="1544100" cy="722700"/>
          </a:xfrm>
          <a:prstGeom prst="wedgeRoundRectCallout">
            <a:avLst>
              <a:gd name="adj1" fmla="val -85343"/>
              <a:gd name="adj2" fmla="val -26337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Copy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94" name="Google Shape;394;p41"/>
          <p:cNvSpPr/>
          <p:nvPr/>
        </p:nvSpPr>
        <p:spPr>
          <a:xfrm>
            <a:off x="11636197" y="8136990"/>
            <a:ext cx="1544100" cy="722700"/>
          </a:xfrm>
          <a:prstGeom prst="wedgeRoundRectCallout">
            <a:avLst>
              <a:gd name="adj1" fmla="val 70015"/>
              <a:gd name="adj2" fmla="val -104900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Time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95" name="Google Shape;395;p41"/>
          <p:cNvSpPr/>
          <p:nvPr/>
        </p:nvSpPr>
        <p:spPr>
          <a:xfrm>
            <a:off x="13024257" y="5103911"/>
            <a:ext cx="1544100" cy="722700"/>
          </a:xfrm>
          <a:prstGeom prst="wedgeRoundRectCallout">
            <a:avLst>
              <a:gd name="adj1" fmla="val -8879"/>
              <a:gd name="adj2" fmla="val 202896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Place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96" name="Google Shape;396;p41"/>
          <p:cNvSpPr/>
          <p:nvPr/>
        </p:nvSpPr>
        <p:spPr>
          <a:xfrm>
            <a:off x="14136605" y="8926318"/>
            <a:ext cx="1782900" cy="722700"/>
          </a:xfrm>
          <a:prstGeom prst="wedgeRoundRectCallout">
            <a:avLst>
              <a:gd name="adj1" fmla="val -53252"/>
              <a:gd name="adj2" fmla="val -188862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People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97" name="Google Shape;397;p41"/>
          <p:cNvSpPr/>
          <p:nvPr/>
        </p:nvSpPr>
        <p:spPr>
          <a:xfrm>
            <a:off x="10691122" y="7606192"/>
            <a:ext cx="1782900" cy="722700"/>
          </a:xfrm>
          <a:prstGeom prst="wedgeRoundRectCallout">
            <a:avLst>
              <a:gd name="adj1" fmla="val 96780"/>
              <a:gd name="adj2" fmla="val -44728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Budget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98" name="Google Shape;398;p41"/>
          <p:cNvSpPr/>
          <p:nvPr/>
        </p:nvSpPr>
        <p:spPr>
          <a:xfrm>
            <a:off x="12002626" y="8851484"/>
            <a:ext cx="2133900" cy="722700"/>
          </a:xfrm>
          <a:prstGeom prst="wedgeRoundRectCallout">
            <a:avLst>
              <a:gd name="adj1" fmla="val 28283"/>
              <a:gd name="adj2" fmla="val -177306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Results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99" name="Google Shape;399;p41"/>
          <p:cNvSpPr/>
          <p:nvPr/>
        </p:nvSpPr>
        <p:spPr>
          <a:xfrm>
            <a:off x="14274862" y="5398032"/>
            <a:ext cx="2133900" cy="722700"/>
          </a:xfrm>
          <a:prstGeom prst="wedgeRoundRectCallout">
            <a:avLst>
              <a:gd name="adj1" fmla="val -60437"/>
              <a:gd name="adj2" fmla="val 179681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Schedule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0" name="Google Shape;400;p41"/>
          <p:cNvSpPr/>
          <p:nvPr/>
        </p:nvSpPr>
        <p:spPr>
          <a:xfrm>
            <a:off x="10062098" y="5711003"/>
            <a:ext cx="2580600" cy="722700"/>
          </a:xfrm>
          <a:prstGeom prst="wedgeRoundRectCallout">
            <a:avLst>
              <a:gd name="adj1" fmla="val -71704"/>
              <a:gd name="adj2" fmla="val 111900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Call Center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1" name="Google Shape;401;p41"/>
          <p:cNvSpPr/>
          <p:nvPr/>
        </p:nvSpPr>
        <p:spPr>
          <a:xfrm>
            <a:off x="6456378" y="5181984"/>
            <a:ext cx="1544100" cy="722700"/>
          </a:xfrm>
          <a:prstGeom prst="wedgeRoundRectCallout">
            <a:avLst>
              <a:gd name="adj1" fmla="val 98198"/>
              <a:gd name="adj2" fmla="val 167616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Paper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2" name="Google Shape;402;p41"/>
          <p:cNvSpPr/>
          <p:nvPr/>
        </p:nvSpPr>
        <p:spPr>
          <a:xfrm>
            <a:off x="6456378" y="6500835"/>
            <a:ext cx="1544100" cy="722700"/>
          </a:xfrm>
          <a:prstGeom prst="wedgeRoundRectCallout">
            <a:avLst>
              <a:gd name="adj1" fmla="val 88198"/>
              <a:gd name="adj2" fmla="val 39520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DNC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3" name="Google Shape;403;p41"/>
          <p:cNvSpPr/>
          <p:nvPr/>
        </p:nvSpPr>
        <p:spPr>
          <a:xfrm>
            <a:off x="10160746" y="7803630"/>
            <a:ext cx="1544100" cy="722700"/>
          </a:xfrm>
          <a:prstGeom prst="wedgeRoundRectCallout">
            <a:avLst>
              <a:gd name="adj1" fmla="val -88098"/>
              <a:gd name="adj2" fmla="val -76615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Dialer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4" name="Google Shape;404;p41"/>
          <p:cNvSpPr/>
          <p:nvPr/>
        </p:nvSpPr>
        <p:spPr>
          <a:xfrm>
            <a:off x="10062086" y="6962826"/>
            <a:ext cx="1544100" cy="722700"/>
          </a:xfrm>
          <a:prstGeom prst="wedgeRoundRectCallout">
            <a:avLst>
              <a:gd name="adj1" fmla="val -71343"/>
              <a:gd name="adj2" fmla="val -26142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Copy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5" name="Google Shape;405;p41"/>
          <p:cNvSpPr/>
          <p:nvPr/>
        </p:nvSpPr>
        <p:spPr>
          <a:xfrm>
            <a:off x="6819594" y="8195918"/>
            <a:ext cx="1544100" cy="722700"/>
          </a:xfrm>
          <a:prstGeom prst="wedgeRoundRectCallout">
            <a:avLst>
              <a:gd name="adj1" fmla="val 76553"/>
              <a:gd name="adj2" fmla="val -122170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Proof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6" name="Google Shape;406;p41"/>
          <p:cNvSpPr/>
          <p:nvPr/>
        </p:nvSpPr>
        <p:spPr>
          <a:xfrm>
            <a:off x="8320109" y="4786608"/>
            <a:ext cx="1544100" cy="722700"/>
          </a:xfrm>
          <a:prstGeom prst="wedgeRoundRectCallout">
            <a:avLst>
              <a:gd name="adj1" fmla="val -8879"/>
              <a:gd name="adj2" fmla="val 202896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List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7" name="Google Shape;407;p41"/>
          <p:cNvSpPr/>
          <p:nvPr/>
        </p:nvSpPr>
        <p:spPr>
          <a:xfrm>
            <a:off x="9432457" y="8609015"/>
            <a:ext cx="1782900" cy="722700"/>
          </a:xfrm>
          <a:prstGeom prst="wedgeRoundRectCallout">
            <a:avLst>
              <a:gd name="adj1" fmla="val -44511"/>
              <a:gd name="adj2" fmla="val -152382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Phone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8" name="Google Shape;408;p41"/>
          <p:cNvSpPr/>
          <p:nvPr/>
        </p:nvSpPr>
        <p:spPr>
          <a:xfrm>
            <a:off x="5986974" y="7348377"/>
            <a:ext cx="1782900" cy="722700"/>
          </a:xfrm>
          <a:prstGeom prst="wedgeRoundRectCallout">
            <a:avLst>
              <a:gd name="adj1" fmla="val 96780"/>
              <a:gd name="adj2" fmla="val -44728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Spend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9" name="Google Shape;409;p41"/>
          <p:cNvSpPr/>
          <p:nvPr/>
        </p:nvSpPr>
        <p:spPr>
          <a:xfrm>
            <a:off x="7298478" y="8825939"/>
            <a:ext cx="2133900" cy="722700"/>
          </a:xfrm>
          <a:prstGeom prst="wedgeRoundRectCallout">
            <a:avLst>
              <a:gd name="adj1" fmla="val 28283"/>
              <a:gd name="adj2" fmla="val -177306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Schedule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0" name="Google Shape;410;p41"/>
          <p:cNvSpPr/>
          <p:nvPr/>
        </p:nvSpPr>
        <p:spPr>
          <a:xfrm>
            <a:off x="9570714" y="5080730"/>
            <a:ext cx="2133900" cy="722700"/>
          </a:xfrm>
          <a:prstGeom prst="wedgeRoundRectCallout">
            <a:avLst>
              <a:gd name="adj1" fmla="val -60437"/>
              <a:gd name="adj2" fmla="val 179681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Results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1" name="Google Shape;411;p41"/>
          <p:cNvSpPr/>
          <p:nvPr/>
        </p:nvSpPr>
        <p:spPr>
          <a:xfrm>
            <a:off x="5574883" y="5874850"/>
            <a:ext cx="2133900" cy="722700"/>
          </a:xfrm>
          <a:prstGeom prst="wedgeRoundRectCallout">
            <a:avLst>
              <a:gd name="adj1" fmla="val -71704"/>
              <a:gd name="adj2" fmla="val 111900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Web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2" name="Google Shape;412;p41"/>
          <p:cNvSpPr/>
          <p:nvPr/>
        </p:nvSpPr>
        <p:spPr>
          <a:xfrm>
            <a:off x="1756980" y="5345831"/>
            <a:ext cx="1544100" cy="722700"/>
          </a:xfrm>
          <a:prstGeom prst="wedgeRoundRectCallout">
            <a:avLst>
              <a:gd name="adj1" fmla="val 98198"/>
              <a:gd name="adj2" fmla="val 167616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Media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3" name="Google Shape;413;p41"/>
          <p:cNvSpPr/>
          <p:nvPr/>
        </p:nvSpPr>
        <p:spPr>
          <a:xfrm>
            <a:off x="1756980" y="6664683"/>
            <a:ext cx="1544100" cy="722700"/>
          </a:xfrm>
          <a:prstGeom prst="wedgeRoundRectCallout">
            <a:avLst>
              <a:gd name="adj1" fmla="val 89771"/>
              <a:gd name="adj2" fmla="val 30520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Image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4" name="Google Shape;414;p41"/>
          <p:cNvSpPr/>
          <p:nvPr/>
        </p:nvSpPr>
        <p:spPr>
          <a:xfrm>
            <a:off x="5461348" y="8037444"/>
            <a:ext cx="1544100" cy="722700"/>
          </a:xfrm>
          <a:prstGeom prst="wedgeRoundRectCallout">
            <a:avLst>
              <a:gd name="adj1" fmla="val -88098"/>
              <a:gd name="adj2" fmla="val -76615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BLOCK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5" name="Google Shape;415;p41"/>
          <p:cNvSpPr/>
          <p:nvPr/>
        </p:nvSpPr>
        <p:spPr>
          <a:xfrm>
            <a:off x="5362688" y="7126674"/>
            <a:ext cx="1544100" cy="722700"/>
          </a:xfrm>
          <a:prstGeom prst="wedgeRoundRectCallout">
            <a:avLst>
              <a:gd name="adj1" fmla="val -66557"/>
              <a:gd name="adj2" fmla="val -26605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Proof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6" name="Google Shape;416;p41"/>
          <p:cNvSpPr/>
          <p:nvPr/>
        </p:nvSpPr>
        <p:spPr>
          <a:xfrm>
            <a:off x="2120195" y="8359766"/>
            <a:ext cx="1544100" cy="722700"/>
          </a:xfrm>
          <a:prstGeom prst="wedgeRoundRectCallout">
            <a:avLst>
              <a:gd name="adj1" fmla="val 75336"/>
              <a:gd name="adj2" fmla="val -134092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Copy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7" name="Google Shape;417;p41"/>
          <p:cNvSpPr/>
          <p:nvPr/>
        </p:nvSpPr>
        <p:spPr>
          <a:xfrm>
            <a:off x="3620710" y="4950456"/>
            <a:ext cx="1544100" cy="722700"/>
          </a:xfrm>
          <a:prstGeom prst="wedgeRoundRectCallout">
            <a:avLst>
              <a:gd name="adj1" fmla="val -8879"/>
              <a:gd name="adj2" fmla="val 202896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Text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8" name="Google Shape;418;p41"/>
          <p:cNvSpPr/>
          <p:nvPr/>
        </p:nvSpPr>
        <p:spPr>
          <a:xfrm>
            <a:off x="4733058" y="8772863"/>
            <a:ext cx="1782900" cy="722700"/>
          </a:xfrm>
          <a:prstGeom prst="wedgeRoundRectCallout">
            <a:avLst>
              <a:gd name="adj1" fmla="val -54163"/>
              <a:gd name="adj2" fmla="val -177652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Links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9" name="Google Shape;419;p41"/>
          <p:cNvSpPr/>
          <p:nvPr/>
        </p:nvSpPr>
        <p:spPr>
          <a:xfrm>
            <a:off x="1287575" y="7512225"/>
            <a:ext cx="1782900" cy="722700"/>
          </a:xfrm>
          <a:prstGeom prst="wedgeRoundRectCallout">
            <a:avLst>
              <a:gd name="adj1" fmla="val 96780"/>
              <a:gd name="adj2" fmla="val -44728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Budget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20" name="Google Shape;420;p41"/>
          <p:cNvSpPr/>
          <p:nvPr/>
        </p:nvSpPr>
        <p:spPr>
          <a:xfrm>
            <a:off x="2599080" y="8989787"/>
            <a:ext cx="2133900" cy="722700"/>
          </a:xfrm>
          <a:prstGeom prst="wedgeRoundRectCallout">
            <a:avLst>
              <a:gd name="adj1" fmla="val 32709"/>
              <a:gd name="adj2" fmla="val -229024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Results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21" name="Google Shape;421;p41"/>
          <p:cNvSpPr/>
          <p:nvPr/>
        </p:nvSpPr>
        <p:spPr>
          <a:xfrm>
            <a:off x="4871315" y="5244577"/>
            <a:ext cx="2133900" cy="722700"/>
          </a:xfrm>
          <a:prstGeom prst="wedgeRoundRectCallout">
            <a:avLst>
              <a:gd name="adj1" fmla="val -60437"/>
              <a:gd name="adj2" fmla="val 179681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Schedule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22" name="Google Shape;422;p41"/>
          <p:cNvSpPr/>
          <p:nvPr/>
        </p:nvSpPr>
        <p:spPr>
          <a:xfrm>
            <a:off x="9293667" y="4957199"/>
            <a:ext cx="1435500" cy="722700"/>
          </a:xfrm>
          <a:prstGeom prst="wedgeRoundRectCallout">
            <a:avLst>
              <a:gd name="adj1" fmla="val -44511"/>
              <a:gd name="adj2" fmla="val -152382"/>
              <a:gd name="adj3" fmla="val 0"/>
            </a:avLst>
          </a:prstGeom>
          <a:solidFill>
            <a:srgbClr val="4285F4">
              <a:alpha val="50309"/>
            </a:srgb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Link</a:t>
            </a:r>
            <a:endParaRPr sz="2200" b="1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1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3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6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9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2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3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8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1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3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4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7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3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3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3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3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6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3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9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2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3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3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8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3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1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3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4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3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7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3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3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30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3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6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3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990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3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2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3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3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8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3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11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3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14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3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17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3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3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23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3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6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3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29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3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32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3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3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3800"/>
                            </p:stCondLst>
                            <p:childTnLst>
                              <p:par>
                                <p:cTn id="2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3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4100"/>
                            </p:stCondLst>
                            <p:childTnLst>
                              <p:par>
                                <p:cTn id="2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3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440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3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47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3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3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5300"/>
                            </p:stCondLst>
                            <p:childTnLst>
                              <p:par>
                                <p:cTn id="2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3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56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3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5900"/>
                            </p:stCondLst>
                            <p:childTnLst>
                              <p:par>
                                <p:cTn id="2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3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62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3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6500"/>
                            </p:stCondLst>
                            <p:childTnLst>
                              <p:par>
                                <p:cTn id="2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3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6800"/>
                            </p:stCondLst>
                            <p:childTnLst>
                              <p:par>
                                <p:cTn id="2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3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710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3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74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3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7700"/>
                            </p:stCondLst>
                            <p:childTnLst>
                              <p:par>
                                <p:cTn id="2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3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3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8300"/>
                            </p:stCondLst>
                            <p:childTnLst>
                              <p:par>
                                <p:cTn id="2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3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18600"/>
                            </p:stCondLst>
                            <p:childTnLst>
                              <p:par>
                                <p:cTn id="2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3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8900"/>
                            </p:stCondLst>
                            <p:childTnLst>
                              <p:par>
                                <p:cTn id="2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3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9200"/>
                            </p:stCondLst>
                            <p:childTnLst>
                              <p:par>
                                <p:cTn id="2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3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9500"/>
                            </p:stCondLst>
                            <p:childTnLst>
                              <p:par>
                                <p:cTn id="2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3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42"/>
          <p:cNvPicPr preferRelativeResize="0"/>
          <p:nvPr/>
        </p:nvPicPr>
        <p:blipFill rotWithShape="1">
          <a:blip r:embed="rId3">
            <a:alphaModFix amt="15000"/>
          </a:blip>
          <a:srcRect t="7891" b="7891"/>
          <a:stretch/>
        </p:blipFill>
        <p:spPr>
          <a:xfrm>
            <a:off x="0" y="0"/>
            <a:ext cx="18288003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2"/>
          <p:cNvSpPr txBox="1"/>
          <p:nvPr/>
        </p:nvSpPr>
        <p:spPr>
          <a:xfrm>
            <a:off x="1838525" y="2141375"/>
            <a:ext cx="5282100" cy="4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800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900" b="1">
                <a:solidFill>
                  <a:srgbClr val="AC89FF"/>
                </a:solidFill>
                <a:latin typeface="Inter"/>
                <a:ea typeface="Inter"/>
                <a:cs typeface="Inter"/>
                <a:sym typeface="Inter"/>
              </a:rPr>
              <a:t>32</a:t>
            </a:r>
            <a:r>
              <a:rPr lang="en" sz="7200" b="1">
                <a:solidFill>
                  <a:srgbClr val="AC89FF"/>
                </a:solidFill>
                <a:latin typeface="Inter"/>
                <a:ea typeface="Inter"/>
                <a:cs typeface="Inter"/>
                <a:sym typeface="Inter"/>
              </a:rPr>
              <a:t>%</a:t>
            </a:r>
            <a:br>
              <a:rPr lang="en" sz="8100" b="1">
                <a:solidFill>
                  <a:srgbClr val="DADADC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2700"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of  consumers</a:t>
            </a:r>
            <a:endParaRPr sz="8100" b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429" name="Google Shape;429;p42"/>
          <p:cNvCxnSpPr/>
          <p:nvPr/>
        </p:nvCxnSpPr>
        <p:spPr>
          <a:xfrm>
            <a:off x="6605795" y="5143475"/>
            <a:ext cx="4868400" cy="0"/>
          </a:xfrm>
          <a:prstGeom prst="straightConnector1">
            <a:avLst/>
          </a:prstGeom>
          <a:noFill/>
          <a:ln w="12700" cap="flat" cmpd="sng">
            <a:solidFill>
              <a:srgbClr val="DADAD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430" name="Google Shape;430;p42"/>
          <p:cNvCxnSpPr/>
          <p:nvPr/>
        </p:nvCxnSpPr>
        <p:spPr>
          <a:xfrm>
            <a:off x="11440050" y="1348075"/>
            <a:ext cx="0" cy="3795300"/>
          </a:xfrm>
          <a:prstGeom prst="straightConnector1">
            <a:avLst/>
          </a:prstGeom>
          <a:noFill/>
          <a:ln w="12700" cap="flat" cmpd="sng">
            <a:solidFill>
              <a:srgbClr val="DADAD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431" name="Google Shape;431;p42"/>
          <p:cNvCxnSpPr/>
          <p:nvPr/>
        </p:nvCxnSpPr>
        <p:spPr>
          <a:xfrm>
            <a:off x="11440045" y="1348076"/>
            <a:ext cx="3283500" cy="0"/>
          </a:xfrm>
          <a:prstGeom prst="straightConnector1">
            <a:avLst/>
          </a:prstGeom>
          <a:noFill/>
          <a:ln w="12700" cap="flat" cmpd="sng">
            <a:solidFill>
              <a:srgbClr val="DADADC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432" name="Google Shape;432;p42"/>
          <p:cNvSpPr txBox="1"/>
          <p:nvPr/>
        </p:nvSpPr>
        <p:spPr>
          <a:xfrm>
            <a:off x="1838525" y="7698500"/>
            <a:ext cx="25815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Merkle CX Survey 2022</a:t>
            </a:r>
            <a:endParaRPr sz="21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33" name="Google Shape;433;p42"/>
          <p:cNvSpPr txBox="1"/>
          <p:nvPr/>
        </p:nvSpPr>
        <p:spPr>
          <a:xfrm>
            <a:off x="11746656" y="1695492"/>
            <a:ext cx="4572000" cy="6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Will walk away from a brand they</a:t>
            </a:r>
            <a:r>
              <a:rPr lang="en" sz="7200">
                <a:solidFill>
                  <a:srgbClr val="D50032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</a:t>
            </a:r>
            <a:r>
              <a:rPr lang="en" sz="9000">
                <a:solidFill>
                  <a:srgbClr val="AC89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love</a:t>
            </a:r>
            <a:r>
              <a:rPr lang="en" sz="4800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after </a:t>
            </a:r>
            <a:r>
              <a:rPr lang="en" sz="9000" u="sng">
                <a:solidFill>
                  <a:srgbClr val="AC89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one</a:t>
            </a:r>
            <a:r>
              <a:rPr lang="en" sz="4800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bad experience</a:t>
            </a:r>
            <a:endParaRPr sz="4800">
              <a:solidFill>
                <a:srgbClr val="000000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pic>
        <p:nvPicPr>
          <p:cNvPr id="434" name="Google Shape;434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25250" y="748950"/>
            <a:ext cx="973375" cy="9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440" name="Google Shape;440;p43"/>
          <p:cNvSpPr txBox="1">
            <a:spLocks noGrp="1"/>
          </p:cNvSpPr>
          <p:nvPr>
            <p:ph type="body" idx="1"/>
          </p:nvPr>
        </p:nvSpPr>
        <p:spPr>
          <a:xfrm>
            <a:off x="1692325" y="1945350"/>
            <a:ext cx="11484600" cy="960300"/>
          </a:xfrm>
          <a:prstGeom prst="rect">
            <a:avLst/>
          </a:prstGeom>
        </p:spPr>
        <p:txBody>
          <a:bodyPr spcFirstLastPara="1" wrap="square" lIns="0" tIns="109700" rIns="0" bIns="109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48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Burning questions? 🔥</a:t>
            </a:r>
            <a:endParaRPr sz="4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4"/>
          <p:cNvSpPr txBox="1">
            <a:spLocks noGrp="1"/>
          </p:cNvSpPr>
          <p:nvPr>
            <p:ph type="title"/>
          </p:nvPr>
        </p:nvSpPr>
        <p:spPr>
          <a:xfrm>
            <a:off x="1835375" y="2674675"/>
            <a:ext cx="15109500" cy="46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Anticipated Outcomes: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Lifetime _____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5"/>
          <p:cNvSpPr/>
          <p:nvPr/>
        </p:nvSpPr>
        <p:spPr>
          <a:xfrm>
            <a:off x="1835504" y="1220905"/>
            <a:ext cx="4260000" cy="7349100"/>
          </a:xfrm>
          <a:prstGeom prst="roundRect">
            <a:avLst>
              <a:gd name="adj" fmla="val 5209"/>
            </a:avLst>
          </a:prstGeom>
          <a:solidFill>
            <a:srgbClr val="8249DF"/>
          </a:solidFill>
          <a:ln>
            <a:noFill/>
          </a:ln>
        </p:spPr>
        <p:txBody>
          <a:bodyPr spcFirstLastPara="1" wrap="square" lIns="274325" tIns="2331725" rIns="274325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Montserrat"/>
              <a:buNone/>
            </a:pPr>
            <a:endParaRPr sz="2700" b="1" i="0" u="none" strike="noStrike" cap="non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Montserrat"/>
              <a:buNone/>
            </a:pPr>
            <a:r>
              <a:rPr lang="en" sz="5600" i="0" u="none" strike="noStrike" cap="none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Long Term </a:t>
            </a:r>
            <a:r>
              <a:rPr lang="en" sz="5600">
                <a:solidFill>
                  <a:schemeClr val="lt1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Value</a:t>
            </a:r>
            <a:endParaRPr sz="560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451" name="Google Shape;451;p45"/>
          <p:cNvSpPr/>
          <p:nvPr/>
        </p:nvSpPr>
        <p:spPr>
          <a:xfrm>
            <a:off x="7324925" y="1220900"/>
            <a:ext cx="9601200" cy="7349100"/>
          </a:xfrm>
          <a:prstGeom prst="roundRect">
            <a:avLst>
              <a:gd name="adj" fmla="val 3863"/>
            </a:avLst>
          </a:prstGeom>
          <a:noFill/>
          <a:ln w="38100" cap="flat" cmpd="sng">
            <a:solidFill>
              <a:srgbClr val="8249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94350" tIns="0" rIns="594350" bIns="0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ontserrat"/>
              <a:buNone/>
            </a:pPr>
            <a:r>
              <a:rPr lang="en" sz="3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 focus on </a:t>
            </a:r>
            <a:r>
              <a:rPr lang="en" sz="36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long-term value</a:t>
            </a:r>
            <a:r>
              <a:rPr lang="en" sz="3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will likely negatively impact the </a:t>
            </a:r>
            <a:r>
              <a:rPr lang="en" sz="3600" b="1" u="sng">
                <a:solidFill>
                  <a:srgbClr val="AC89FF"/>
                </a:solidFill>
                <a:latin typeface="Inter"/>
                <a:ea typeface="Inter"/>
                <a:cs typeface="Inter"/>
                <a:sym typeface="Inter"/>
              </a:rPr>
              <a:t>short and long term revenue potential</a:t>
            </a:r>
            <a:r>
              <a:rPr lang="en" sz="3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, as well as your organization’s overall </a:t>
            </a:r>
            <a:r>
              <a:rPr lang="en" sz="3600" b="1" u="sng">
                <a:solidFill>
                  <a:srgbClr val="AC89FF"/>
                </a:solidFill>
                <a:latin typeface="Inter"/>
                <a:ea typeface="Inter"/>
                <a:cs typeface="Inter"/>
                <a:sym typeface="Inter"/>
              </a:rPr>
              <a:t>donor retention</a:t>
            </a:r>
            <a:r>
              <a:rPr lang="en" sz="3600" b="1" u="sng">
                <a:solidFill>
                  <a:srgbClr val="4285F4"/>
                </a:solidFill>
                <a:latin typeface="Inter"/>
                <a:ea typeface="Inter"/>
                <a:cs typeface="Inter"/>
                <a:sym typeface="Inter"/>
              </a:rPr>
              <a:t>  </a:t>
            </a:r>
            <a:endParaRPr sz="3600" b="1" i="0" u="sng" strike="noStrike" cap="none">
              <a:solidFill>
                <a:srgbClr val="4285F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452" name="Google Shape;452;p45"/>
          <p:cNvCxnSpPr>
            <a:stCxn id="450" idx="3"/>
            <a:endCxn id="451" idx="1"/>
          </p:cNvCxnSpPr>
          <p:nvPr/>
        </p:nvCxnSpPr>
        <p:spPr>
          <a:xfrm>
            <a:off x="6095504" y="4895455"/>
            <a:ext cx="1229400" cy="0"/>
          </a:xfrm>
          <a:prstGeom prst="straightConnector1">
            <a:avLst/>
          </a:prstGeom>
          <a:noFill/>
          <a:ln w="38100" cap="flat" cmpd="sng">
            <a:solidFill>
              <a:srgbClr val="8249DF">
                <a:alpha val="4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3" name="Google Shape;453;p45"/>
          <p:cNvSpPr/>
          <p:nvPr/>
        </p:nvSpPr>
        <p:spPr>
          <a:xfrm>
            <a:off x="2936640" y="1861385"/>
            <a:ext cx="2057700" cy="2057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68550" rIns="0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0032"/>
              </a:buClr>
              <a:buSzPts val="4500"/>
              <a:buFont typeface="Montserrat"/>
              <a:buNone/>
            </a:pPr>
            <a:r>
              <a:rPr lang="en" sz="4500" b="1" i="0" u="none" strike="noStrike" cap="none">
                <a:solidFill>
                  <a:srgbClr val="8249DF"/>
                </a:solidFill>
                <a:latin typeface="Montserrat"/>
                <a:ea typeface="Montserrat"/>
                <a:cs typeface="Montserrat"/>
                <a:sym typeface="Montserrat"/>
              </a:rPr>
              <a:t>LTV</a:t>
            </a:r>
            <a:endParaRPr sz="2100">
              <a:solidFill>
                <a:srgbClr val="8249D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6"/>
          <p:cNvSpPr/>
          <p:nvPr/>
        </p:nvSpPr>
        <p:spPr>
          <a:xfrm>
            <a:off x="1835504" y="1220905"/>
            <a:ext cx="4260000" cy="7349100"/>
          </a:xfrm>
          <a:prstGeom prst="roundRect">
            <a:avLst>
              <a:gd name="adj" fmla="val 5209"/>
            </a:avLst>
          </a:prstGeom>
          <a:solidFill>
            <a:srgbClr val="8249DF"/>
          </a:solidFill>
          <a:ln>
            <a:noFill/>
          </a:ln>
        </p:spPr>
        <p:txBody>
          <a:bodyPr spcFirstLastPara="1" wrap="square" lIns="274325" tIns="2331725" rIns="274325" bIns="0" anchor="t" anchorCtr="0">
            <a:no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Montserrat"/>
              <a:buNone/>
            </a:pPr>
            <a:endParaRPr sz="2700" b="1" i="0" u="none" strike="noStrike" cap="non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Montserrat"/>
              <a:buNone/>
            </a:pPr>
            <a:r>
              <a:rPr lang="en" sz="5600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Long Term    Net</a:t>
            </a:r>
            <a:endParaRPr sz="5600">
              <a:solidFill>
                <a:schemeClr val="lt1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459" name="Google Shape;459;p46"/>
          <p:cNvSpPr/>
          <p:nvPr/>
        </p:nvSpPr>
        <p:spPr>
          <a:xfrm>
            <a:off x="7324925" y="1220900"/>
            <a:ext cx="9601200" cy="7349100"/>
          </a:xfrm>
          <a:prstGeom prst="roundRect">
            <a:avLst>
              <a:gd name="adj" fmla="val 3863"/>
            </a:avLst>
          </a:prstGeom>
          <a:noFill/>
          <a:ln w="38100" cap="flat" cmpd="sng">
            <a:solidFill>
              <a:srgbClr val="8249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94350" tIns="0" rIns="594350" bIns="0" anchor="ctr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By leveraging RKD Group’s precision targeting intelligence, a donor’s </a:t>
            </a:r>
            <a:r>
              <a:rPr lang="en" sz="3600" b="1" u="sng">
                <a:solidFill>
                  <a:srgbClr val="AC89FF"/>
                </a:solidFill>
                <a:latin typeface="Inter"/>
                <a:ea typeface="Inter"/>
                <a:cs typeface="Inter"/>
                <a:sym typeface="Inter"/>
              </a:rPr>
              <a:t>long-term net value</a:t>
            </a:r>
            <a:r>
              <a:rPr lang="en" sz="3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is assessed</a:t>
            </a:r>
            <a:br>
              <a:rPr lang="en" sz="3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3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at the point of </a:t>
            </a:r>
            <a:r>
              <a:rPr lang="en" sz="3600" b="1" u="sng">
                <a:solidFill>
                  <a:srgbClr val="AC89FF"/>
                </a:solidFill>
                <a:latin typeface="Inter"/>
                <a:ea typeface="Inter"/>
                <a:cs typeface="Inter"/>
                <a:sym typeface="Inter"/>
              </a:rPr>
              <a:t>acquisition</a:t>
            </a:r>
            <a:r>
              <a:rPr lang="en" sz="3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, which helps organizations </a:t>
            </a:r>
            <a:r>
              <a:rPr lang="en" sz="3600" b="1" u="sng">
                <a:solidFill>
                  <a:srgbClr val="AC89FF"/>
                </a:solidFill>
                <a:latin typeface="Inter"/>
                <a:ea typeface="Inter"/>
                <a:cs typeface="Inter"/>
                <a:sym typeface="Inter"/>
              </a:rPr>
              <a:t>invest more wisely</a:t>
            </a:r>
            <a:r>
              <a:rPr lang="en" sz="3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to achieve a higher financial return</a:t>
            </a:r>
            <a:endParaRPr sz="3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460" name="Google Shape;460;p46"/>
          <p:cNvCxnSpPr>
            <a:stCxn id="458" idx="3"/>
            <a:endCxn id="459" idx="1"/>
          </p:cNvCxnSpPr>
          <p:nvPr/>
        </p:nvCxnSpPr>
        <p:spPr>
          <a:xfrm>
            <a:off x="6095504" y="4895455"/>
            <a:ext cx="1229400" cy="0"/>
          </a:xfrm>
          <a:prstGeom prst="straightConnector1">
            <a:avLst/>
          </a:prstGeom>
          <a:noFill/>
          <a:ln w="38100" cap="flat" cmpd="sng">
            <a:solidFill>
              <a:srgbClr val="8249DF">
                <a:alpha val="498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1" name="Google Shape;461;p46"/>
          <p:cNvSpPr/>
          <p:nvPr/>
        </p:nvSpPr>
        <p:spPr>
          <a:xfrm>
            <a:off x="2936640" y="1861385"/>
            <a:ext cx="2057700" cy="2057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68550" rIns="0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50032"/>
              </a:buClr>
              <a:buSzPts val="4500"/>
              <a:buFont typeface="Montserrat"/>
              <a:buNone/>
            </a:pPr>
            <a:r>
              <a:rPr lang="en" sz="4500" b="1" i="0" u="none" strike="noStrike" cap="none">
                <a:solidFill>
                  <a:srgbClr val="8249DF"/>
                </a:solidFill>
                <a:latin typeface="Montserrat"/>
                <a:ea typeface="Montserrat"/>
                <a:cs typeface="Montserrat"/>
                <a:sym typeface="Montserrat"/>
              </a:rPr>
              <a:t>LT</a:t>
            </a:r>
            <a:r>
              <a:rPr lang="en" sz="4500" b="1">
                <a:solidFill>
                  <a:srgbClr val="8249DF"/>
                </a:solidFill>
                <a:latin typeface="Montserrat"/>
                <a:ea typeface="Montserrat"/>
                <a:cs typeface="Montserrat"/>
                <a:sym typeface="Montserrat"/>
              </a:rPr>
              <a:t>N</a:t>
            </a:r>
            <a:endParaRPr sz="2100">
              <a:solidFill>
                <a:srgbClr val="8249D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7"/>
          <p:cNvSpPr txBox="1">
            <a:spLocks noGrp="1"/>
          </p:cNvSpPr>
          <p:nvPr>
            <p:ph type="title"/>
          </p:nvPr>
        </p:nvSpPr>
        <p:spPr>
          <a:xfrm>
            <a:off x="1835375" y="2674675"/>
            <a:ext cx="15109500" cy="46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Story time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8"/>
          <p:cNvSpPr/>
          <p:nvPr/>
        </p:nvSpPr>
        <p:spPr>
          <a:xfrm>
            <a:off x="11170371" y="2257800"/>
            <a:ext cx="5771400" cy="57714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822950" tIns="68550" rIns="274325" bIns="6855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The donor journey incurs </a:t>
            </a:r>
            <a:r>
              <a:rPr lang="en" sz="3000" b="1">
                <a:solidFill>
                  <a:srgbClr val="8249DF"/>
                </a:solidFill>
                <a:latin typeface="Inter"/>
                <a:ea typeface="Inter"/>
                <a:cs typeface="Inter"/>
                <a:sym typeface="Inter"/>
              </a:rPr>
              <a:t>significant costs</a:t>
            </a:r>
            <a:r>
              <a:rPr lang="en" sz="3000" b="1">
                <a:solidFill>
                  <a:srgbClr val="4285F4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the very first time you </a:t>
            </a:r>
            <a:r>
              <a:rPr lang="en" sz="3000" b="1">
                <a:solidFill>
                  <a:srgbClr val="8249DF"/>
                </a:solidFill>
                <a:latin typeface="Inter"/>
                <a:ea typeface="Inter"/>
                <a:cs typeface="Inter"/>
                <a:sym typeface="Inter"/>
              </a:rPr>
              <a:t>say hello</a:t>
            </a:r>
            <a:r>
              <a:rPr lang="en" sz="3000" b="1">
                <a:solidFill>
                  <a:srgbClr val="4285F4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240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and every message </a:t>
            </a:r>
            <a:r>
              <a:rPr lang="en" sz="3000" b="1">
                <a:solidFill>
                  <a:srgbClr val="8249DF"/>
                </a:solidFill>
                <a:latin typeface="Inter"/>
                <a:ea typeface="Inter"/>
                <a:cs typeface="Inter"/>
                <a:sym typeface="Inter"/>
              </a:rPr>
              <a:t>thereafter</a:t>
            </a:r>
            <a:endParaRPr sz="2100">
              <a:solidFill>
                <a:srgbClr val="8249D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72" name="Google Shape;472;p48"/>
          <p:cNvSpPr/>
          <p:nvPr/>
        </p:nvSpPr>
        <p:spPr>
          <a:xfrm>
            <a:off x="6425361" y="2257800"/>
            <a:ext cx="5771400" cy="5771400"/>
          </a:xfrm>
          <a:prstGeom prst="ellipse">
            <a:avLst/>
          </a:prstGeom>
          <a:solidFill>
            <a:srgbClr val="8249DF"/>
          </a:solidFill>
          <a:ln>
            <a:noFill/>
          </a:ln>
        </p:spPr>
        <p:txBody>
          <a:bodyPr spcFirstLastPara="1" wrap="square" lIns="822950" tIns="68550" rIns="0" bIns="68550" anchor="ctr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Invest More Wisely</a:t>
            </a:r>
            <a:endParaRPr sz="6000">
              <a:solidFill>
                <a:srgbClr val="FFFFFF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pic>
        <p:nvPicPr>
          <p:cNvPr id="473" name="Google Shape;473;p48"/>
          <p:cNvPicPr preferRelativeResize="0"/>
          <p:nvPr/>
        </p:nvPicPr>
        <p:blipFill rotWithShape="1">
          <a:blip r:embed="rId3">
            <a:alphaModFix/>
          </a:blip>
          <a:srcRect l="16671" r="16671"/>
          <a:stretch/>
        </p:blipFill>
        <p:spPr>
          <a:xfrm>
            <a:off x="1831176" y="2257800"/>
            <a:ext cx="5771400" cy="5771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9"/>
          <p:cNvSpPr txBox="1">
            <a:spLocks noGrp="1"/>
          </p:cNvSpPr>
          <p:nvPr>
            <p:ph type="title"/>
          </p:nvPr>
        </p:nvSpPr>
        <p:spPr>
          <a:xfrm>
            <a:off x="1835375" y="1206000"/>
            <a:ext cx="15109500" cy="99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Donor’s Experience Matters</a:t>
            </a:r>
            <a:endParaRPr/>
          </a:p>
        </p:txBody>
      </p:sp>
      <p:cxnSp>
        <p:nvCxnSpPr>
          <p:cNvPr id="479" name="Google Shape;479;p49"/>
          <p:cNvCxnSpPr>
            <a:stCxn id="480" idx="6"/>
            <a:endCxn id="481" idx="2"/>
          </p:cNvCxnSpPr>
          <p:nvPr/>
        </p:nvCxnSpPr>
        <p:spPr>
          <a:xfrm>
            <a:off x="5153025" y="4606939"/>
            <a:ext cx="3000300" cy="0"/>
          </a:xfrm>
          <a:prstGeom prst="straightConnector1">
            <a:avLst/>
          </a:prstGeom>
          <a:noFill/>
          <a:ln w="25400" cap="flat" cmpd="sng">
            <a:solidFill>
              <a:srgbClr val="8249DF"/>
            </a:solidFill>
            <a:prstDash val="solid"/>
            <a:miter lim="800000"/>
            <a:headEnd type="oval" w="lg" len="lg"/>
            <a:tailEnd type="oval" w="lg" len="lg"/>
          </a:ln>
        </p:spPr>
      </p:cxnSp>
      <p:cxnSp>
        <p:nvCxnSpPr>
          <p:cNvPr id="482" name="Google Shape;482;p49"/>
          <p:cNvCxnSpPr>
            <a:stCxn id="481" idx="6"/>
            <a:endCxn id="483" idx="2"/>
          </p:cNvCxnSpPr>
          <p:nvPr/>
        </p:nvCxnSpPr>
        <p:spPr>
          <a:xfrm>
            <a:off x="10433860" y="4606939"/>
            <a:ext cx="3189000" cy="0"/>
          </a:xfrm>
          <a:prstGeom prst="straightConnector1">
            <a:avLst/>
          </a:prstGeom>
          <a:noFill/>
          <a:ln w="25400" cap="flat" cmpd="sng">
            <a:solidFill>
              <a:srgbClr val="8249DF"/>
            </a:solidFill>
            <a:prstDash val="solid"/>
            <a:miter lim="800000"/>
            <a:headEnd type="oval" w="lg" len="lg"/>
            <a:tailEnd type="oval" w="lg" len="lg"/>
          </a:ln>
        </p:spPr>
      </p:cxnSp>
      <p:grpSp>
        <p:nvGrpSpPr>
          <p:cNvPr id="484" name="Google Shape;484;p49"/>
          <p:cNvGrpSpPr/>
          <p:nvPr/>
        </p:nvGrpSpPr>
        <p:grpSpPr>
          <a:xfrm>
            <a:off x="1835375" y="3466639"/>
            <a:ext cx="4295100" cy="3260561"/>
            <a:chOff x="1835375" y="3466639"/>
            <a:chExt cx="4295100" cy="3260561"/>
          </a:xfrm>
        </p:grpSpPr>
        <p:sp>
          <p:nvSpPr>
            <p:cNvPr id="480" name="Google Shape;480;p49"/>
            <p:cNvSpPr/>
            <p:nvPr/>
          </p:nvSpPr>
          <p:spPr>
            <a:xfrm>
              <a:off x="2872425" y="3466639"/>
              <a:ext cx="2280600" cy="2280600"/>
            </a:xfrm>
            <a:prstGeom prst="ellipse">
              <a:avLst/>
            </a:prstGeom>
            <a:solidFill>
              <a:srgbClr val="8249DF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85" name="Google Shape;485;p49" descr="Rollercoaster Up with solid fill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26888" y="3921102"/>
              <a:ext cx="1371600" cy="1371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6" name="Google Shape;486;p49"/>
            <p:cNvSpPr txBox="1"/>
            <p:nvPr/>
          </p:nvSpPr>
          <p:spPr>
            <a:xfrm>
              <a:off x="1835375" y="6157800"/>
              <a:ext cx="42951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8550" rIns="0" bIns="6855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Rising Expectations</a:t>
              </a:r>
              <a:endParaRPr sz="1900">
                <a:solidFill>
                  <a:srgbClr val="AC89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487" name="Google Shape;487;p49"/>
          <p:cNvGrpSpPr/>
          <p:nvPr/>
        </p:nvGrpSpPr>
        <p:grpSpPr>
          <a:xfrm>
            <a:off x="7284716" y="3466639"/>
            <a:ext cx="4095000" cy="3260557"/>
            <a:chOff x="7284716" y="3466639"/>
            <a:chExt cx="4095000" cy="3260557"/>
          </a:xfrm>
        </p:grpSpPr>
        <p:sp>
          <p:nvSpPr>
            <p:cNvPr id="481" name="Google Shape;481;p49"/>
            <p:cNvSpPr/>
            <p:nvPr/>
          </p:nvSpPr>
          <p:spPr>
            <a:xfrm>
              <a:off x="8153260" y="3466639"/>
              <a:ext cx="2280600" cy="2280600"/>
            </a:xfrm>
            <a:prstGeom prst="ellipse">
              <a:avLst/>
            </a:prstGeom>
            <a:solidFill>
              <a:srgbClr val="8249DF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88" name="Google Shape;488;p49" descr="World with solid fill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07721" y="3921102"/>
              <a:ext cx="1371600" cy="1371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9" name="Google Shape;489;p49"/>
            <p:cNvSpPr txBox="1"/>
            <p:nvPr/>
          </p:nvSpPr>
          <p:spPr>
            <a:xfrm>
              <a:off x="7284716" y="6157796"/>
              <a:ext cx="40950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8550" rIns="0" bIns="6855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Changing World</a:t>
              </a:r>
              <a:endParaRPr sz="1900">
                <a:solidFill>
                  <a:srgbClr val="AC89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490" name="Google Shape;490;p49"/>
          <p:cNvGrpSpPr/>
          <p:nvPr/>
        </p:nvGrpSpPr>
        <p:grpSpPr>
          <a:xfrm>
            <a:off x="12533975" y="3466639"/>
            <a:ext cx="4410900" cy="3260561"/>
            <a:chOff x="12533975" y="3466639"/>
            <a:chExt cx="4410900" cy="3260561"/>
          </a:xfrm>
        </p:grpSpPr>
        <p:sp>
          <p:nvSpPr>
            <p:cNvPr id="483" name="Google Shape;483;p49"/>
            <p:cNvSpPr/>
            <p:nvPr/>
          </p:nvSpPr>
          <p:spPr>
            <a:xfrm>
              <a:off x="13622870" y="3466639"/>
              <a:ext cx="2280600" cy="2280600"/>
            </a:xfrm>
            <a:prstGeom prst="ellipse">
              <a:avLst/>
            </a:prstGeom>
            <a:solidFill>
              <a:srgbClr val="8249DF"/>
            </a:solidFill>
            <a:ln>
              <a:noFill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91" name="Google Shape;491;p49" descr="Hero Female outlin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077483" y="3921102"/>
              <a:ext cx="1371600" cy="1371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2" name="Google Shape;492;p49"/>
            <p:cNvSpPr txBox="1"/>
            <p:nvPr/>
          </p:nvSpPr>
          <p:spPr>
            <a:xfrm>
              <a:off x="12533975" y="6157800"/>
              <a:ext cx="4410900" cy="5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8550" rIns="0" bIns="6855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Looking for Leadership</a:t>
              </a:r>
              <a:endParaRPr sz="1900" b="1">
                <a:solidFill>
                  <a:srgbClr val="AC89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493" name="Google Shape;493;p49"/>
          <p:cNvSpPr txBox="1">
            <a:spLocks noGrp="1"/>
          </p:cNvSpPr>
          <p:nvPr>
            <p:ph type="title"/>
          </p:nvPr>
        </p:nvSpPr>
        <p:spPr>
          <a:xfrm>
            <a:off x="1835375" y="7547300"/>
            <a:ext cx="15109500" cy="99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latin typeface="Inter"/>
                <a:ea typeface="Inter"/>
                <a:cs typeface="Inter"/>
                <a:sym typeface="Inter"/>
              </a:rPr>
              <a:t>Engage our donors as they change…</a:t>
            </a:r>
            <a:endParaRPr sz="4000" b="1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0"/>
          <p:cNvSpPr txBox="1">
            <a:spLocks noGrp="1"/>
          </p:cNvSpPr>
          <p:nvPr>
            <p:ph type="title"/>
          </p:nvPr>
        </p:nvSpPr>
        <p:spPr>
          <a:xfrm>
            <a:off x="1835375" y="1206000"/>
            <a:ext cx="5993400" cy="99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…and don’t let them die at the destination</a:t>
            </a:r>
            <a:endParaRPr/>
          </a:p>
        </p:txBody>
      </p:sp>
      <p:pic>
        <p:nvPicPr>
          <p:cNvPr id="499" name="Google Shape;499;p50"/>
          <p:cNvPicPr preferRelativeResize="0"/>
          <p:nvPr/>
        </p:nvPicPr>
        <p:blipFill rotWithShape="1">
          <a:blip r:embed="rId3">
            <a:alphaModFix/>
          </a:blip>
          <a:srcRect l="12006" r="12006"/>
          <a:stretch/>
        </p:blipFill>
        <p:spPr>
          <a:xfrm>
            <a:off x="9269225" y="1358400"/>
            <a:ext cx="7643100" cy="7206300"/>
          </a:xfrm>
          <a:prstGeom prst="roundRect">
            <a:avLst>
              <a:gd name="adj" fmla="val 4185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 txBox="1">
            <a:spLocks noGrp="1"/>
          </p:cNvSpPr>
          <p:nvPr>
            <p:ph type="title"/>
          </p:nvPr>
        </p:nvSpPr>
        <p:spPr>
          <a:xfrm>
            <a:off x="1835375" y="2674675"/>
            <a:ext cx="15109500" cy="46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 Optimized Destination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its Importance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1"/>
          <p:cNvSpPr txBox="1">
            <a:spLocks noGrp="1"/>
          </p:cNvSpPr>
          <p:nvPr>
            <p:ph type="title"/>
          </p:nvPr>
        </p:nvSpPr>
        <p:spPr>
          <a:xfrm>
            <a:off x="1835375" y="2674675"/>
            <a:ext cx="15109500" cy="46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2"/>
          <p:cNvSpPr txBox="1">
            <a:spLocks noGrp="1"/>
          </p:cNvSpPr>
          <p:nvPr>
            <p:ph type="ctrTitle"/>
          </p:nvPr>
        </p:nvSpPr>
        <p:spPr>
          <a:xfrm>
            <a:off x="1835375" y="3702850"/>
            <a:ext cx="15109500" cy="1477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510" name="Google Shape;510;p52"/>
          <p:cNvSpPr txBox="1">
            <a:spLocks noGrp="1"/>
          </p:cNvSpPr>
          <p:nvPr>
            <p:ph type="title" idx="2"/>
          </p:nvPr>
        </p:nvSpPr>
        <p:spPr>
          <a:xfrm>
            <a:off x="1835375" y="5754722"/>
            <a:ext cx="15109500" cy="185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Please visit us at Booth 619 to continue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conversation about donor experience.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1835375" y="1206000"/>
            <a:ext cx="15109500" cy="99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It’s Typically Done</a:t>
            </a:r>
            <a:endParaRPr/>
          </a:p>
        </p:txBody>
      </p:sp>
      <p:sp>
        <p:nvSpPr>
          <p:cNvPr id="122" name="Google Shape;122;p16"/>
          <p:cNvSpPr/>
          <p:nvPr/>
        </p:nvSpPr>
        <p:spPr>
          <a:xfrm>
            <a:off x="1941525" y="3413350"/>
            <a:ext cx="4709400" cy="1628400"/>
          </a:xfrm>
          <a:prstGeom prst="roundRect">
            <a:avLst>
              <a:gd name="adj" fmla="val 12500"/>
            </a:avLst>
          </a:prstGeom>
          <a:solidFill>
            <a:srgbClr val="5C38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Thinking</a:t>
            </a:r>
            <a:endParaRPr sz="26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and Planning</a:t>
            </a:r>
            <a:endParaRPr sz="26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23" name="Google Shape;123;p16"/>
          <p:cNvSpPr/>
          <p:nvPr/>
        </p:nvSpPr>
        <p:spPr>
          <a:xfrm>
            <a:off x="7088525" y="3413350"/>
            <a:ext cx="4709400" cy="1628400"/>
          </a:xfrm>
          <a:prstGeom prst="roundRect">
            <a:avLst>
              <a:gd name="adj" fmla="val 12500"/>
            </a:avLst>
          </a:prstGeom>
          <a:solidFill>
            <a:srgbClr val="5C38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Messaging</a:t>
            </a:r>
            <a:endParaRPr sz="26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and Copy</a:t>
            </a:r>
            <a:endParaRPr sz="26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24" name="Google Shape;124;p16"/>
          <p:cNvSpPr/>
          <p:nvPr/>
        </p:nvSpPr>
        <p:spPr>
          <a:xfrm>
            <a:off x="12235525" y="3413350"/>
            <a:ext cx="4709400" cy="1628400"/>
          </a:xfrm>
          <a:prstGeom prst="roundRect">
            <a:avLst>
              <a:gd name="adj" fmla="val 12500"/>
            </a:avLst>
          </a:prstGeom>
          <a:solidFill>
            <a:srgbClr val="5C38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Post-Campaign Analysis</a:t>
            </a:r>
            <a:endParaRPr sz="26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of Effectiveness</a:t>
            </a:r>
            <a:endParaRPr sz="26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25" name="Google Shape;125;p16"/>
          <p:cNvSpPr/>
          <p:nvPr/>
        </p:nvSpPr>
        <p:spPr>
          <a:xfrm>
            <a:off x="4434600" y="5589750"/>
            <a:ext cx="4709400" cy="1628400"/>
          </a:xfrm>
          <a:prstGeom prst="roundRect">
            <a:avLst>
              <a:gd name="adj" fmla="val 12500"/>
            </a:avLst>
          </a:prstGeom>
          <a:solidFill>
            <a:srgbClr val="5C38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Creative</a:t>
            </a:r>
            <a:endParaRPr sz="26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and Imagery</a:t>
            </a:r>
            <a:endParaRPr sz="26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26" name="Google Shape;126;p16"/>
          <p:cNvSpPr/>
          <p:nvPr/>
        </p:nvSpPr>
        <p:spPr>
          <a:xfrm>
            <a:off x="9664200" y="5589750"/>
            <a:ext cx="4709400" cy="1628400"/>
          </a:xfrm>
          <a:prstGeom prst="roundRect">
            <a:avLst>
              <a:gd name="adj" fmla="val 12500"/>
            </a:avLst>
          </a:prstGeom>
          <a:solidFill>
            <a:srgbClr val="5C38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Building</a:t>
            </a:r>
            <a:endParaRPr sz="26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and Launching</a:t>
            </a:r>
            <a:endParaRPr sz="26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pic>
        <p:nvPicPr>
          <p:cNvPr id="127" name="Google Shape;12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1125" y="5021925"/>
            <a:ext cx="1519315" cy="142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4917" y="5053240"/>
            <a:ext cx="1067385" cy="49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67467" y="5068898"/>
            <a:ext cx="1077177" cy="5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449796" y="5021925"/>
            <a:ext cx="1240929" cy="142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 txBox="1">
            <a:spLocks noGrp="1"/>
          </p:cNvSpPr>
          <p:nvPr>
            <p:ph type="title"/>
          </p:nvPr>
        </p:nvSpPr>
        <p:spPr>
          <a:xfrm>
            <a:off x="1835375" y="1206000"/>
            <a:ext cx="5946300" cy="99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All to get them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your donation form…</a:t>
            </a:r>
            <a:endParaRPr/>
          </a:p>
        </p:txBody>
      </p:sp>
      <p:pic>
        <p:nvPicPr>
          <p:cNvPr id="136" name="Google Shape;136;p17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9972900" y="2025050"/>
            <a:ext cx="4485400" cy="719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74675" y="1055835"/>
            <a:ext cx="3149185" cy="8167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" name="Google Shape;138;p17"/>
          <p:cNvGrpSpPr/>
          <p:nvPr/>
        </p:nvGrpSpPr>
        <p:grpSpPr>
          <a:xfrm>
            <a:off x="5604736" y="4413317"/>
            <a:ext cx="6178112" cy="4342456"/>
            <a:chOff x="9893950" y="2636050"/>
            <a:chExt cx="7141500" cy="5019600"/>
          </a:xfrm>
        </p:grpSpPr>
        <p:pic>
          <p:nvPicPr>
            <p:cNvPr id="139" name="Google Shape;139;p17"/>
            <p:cNvPicPr preferRelativeResize="0"/>
            <p:nvPr/>
          </p:nvPicPr>
          <p:blipFill rotWithShape="1">
            <a:blip r:embed="rId5">
              <a:alphaModFix/>
            </a:blip>
            <a:srcRect l="59083" t="544" r="421" b="455"/>
            <a:stretch/>
          </p:blipFill>
          <p:spPr>
            <a:xfrm>
              <a:off x="14107450" y="2636050"/>
              <a:ext cx="2928000" cy="5019600"/>
            </a:xfrm>
            <a:prstGeom prst="roundRect">
              <a:avLst>
                <a:gd name="adj" fmla="val 4523"/>
              </a:avLst>
            </a:prstGeom>
            <a:noFill/>
            <a:ln>
              <a:noFill/>
            </a:ln>
          </p:spPr>
        </p:pic>
        <p:pic>
          <p:nvPicPr>
            <p:cNvPr id="140" name="Google Shape;140;p17"/>
            <p:cNvPicPr preferRelativeResize="0"/>
            <p:nvPr/>
          </p:nvPicPr>
          <p:blipFill rotWithShape="1">
            <a:blip r:embed="rId5">
              <a:alphaModFix/>
            </a:blip>
            <a:srcRect l="320" t="544" r="43515" b="455"/>
            <a:stretch/>
          </p:blipFill>
          <p:spPr>
            <a:xfrm>
              <a:off x="9893950" y="2636050"/>
              <a:ext cx="4061100" cy="5019600"/>
            </a:xfrm>
            <a:prstGeom prst="roundRect">
              <a:avLst>
                <a:gd name="adj" fmla="val 3580"/>
              </a:avLst>
            </a:prstGeom>
            <a:noFill/>
            <a:ln>
              <a:noFill/>
            </a:ln>
          </p:spPr>
        </p:pic>
      </p:grpSp>
      <p:pic>
        <p:nvPicPr>
          <p:cNvPr id="141" name="Google Shape;14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86000" y="4303725"/>
            <a:ext cx="3130901" cy="491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1835375" y="1683000"/>
            <a:ext cx="15109500" cy="590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effectiveness and ROI of all efforts</a:t>
            </a:r>
            <a:br>
              <a:rPr lang="en"/>
            </a:br>
            <a:r>
              <a:rPr lang="en"/>
              <a:t>in sourcing awareness of the destination</a:t>
            </a:r>
            <a:br>
              <a:rPr lang="en"/>
            </a:br>
            <a:r>
              <a:rPr lang="en"/>
              <a:t>is limited by the effectiveness</a:t>
            </a:r>
            <a:br>
              <a:rPr lang="en"/>
            </a:br>
            <a:r>
              <a:rPr lang="en"/>
              <a:t>of the destination.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1835375" y="1206000"/>
            <a:ext cx="15109500" cy="99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Donor experience</a:t>
            </a:r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body" idx="1"/>
          </p:nvPr>
        </p:nvSpPr>
        <p:spPr>
          <a:xfrm>
            <a:off x="1835375" y="2557250"/>
            <a:ext cx="15109500" cy="601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Personalization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Friction</a:t>
            </a:r>
            <a:endParaRPr/>
          </a:p>
          <a:p>
            <a:pPr marL="457200" lvl="0" indent="-381000" algn="l" rtl="0"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en"/>
              <a:t>Feeling</a:t>
            </a:r>
            <a:endParaRPr/>
          </a:p>
        </p:txBody>
      </p:sp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3475" y="2640300"/>
            <a:ext cx="10615752" cy="5971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title"/>
          </p:nvPr>
        </p:nvSpPr>
        <p:spPr>
          <a:xfrm>
            <a:off x="1835375" y="1206000"/>
            <a:ext cx="15109500" cy="99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Consumer Benchmark</a:t>
            </a:r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body" idx="1"/>
          </p:nvPr>
        </p:nvSpPr>
        <p:spPr>
          <a:xfrm>
            <a:off x="1835375" y="2557250"/>
            <a:ext cx="15109500" cy="126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The sum-totality of how customers perceive their interactions with your company (organization) and brand throughout the entire arc of their relationship.</a:t>
            </a:r>
            <a:endParaRPr/>
          </a:p>
        </p:txBody>
      </p:sp>
      <p:sp>
        <p:nvSpPr>
          <p:cNvPr id="160" name="Google Shape;160;p20"/>
          <p:cNvSpPr txBox="1"/>
          <p:nvPr/>
        </p:nvSpPr>
        <p:spPr>
          <a:xfrm>
            <a:off x="1835375" y="4395700"/>
            <a:ext cx="3284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C89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EASY</a:t>
            </a:r>
            <a:endParaRPr sz="1800">
              <a:solidFill>
                <a:srgbClr val="AC89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61" name="Google Shape;161;p20"/>
          <p:cNvSpPr txBox="1"/>
          <p:nvPr/>
        </p:nvSpPr>
        <p:spPr>
          <a:xfrm>
            <a:off x="5501075" y="4395700"/>
            <a:ext cx="3284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C89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PERSONALIZED</a:t>
            </a:r>
            <a:endParaRPr sz="1800">
              <a:solidFill>
                <a:srgbClr val="AC89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62" name="Google Shape;162;p20"/>
          <p:cNvSpPr txBox="1"/>
          <p:nvPr/>
        </p:nvSpPr>
        <p:spPr>
          <a:xfrm>
            <a:off x="9166775" y="4395700"/>
            <a:ext cx="3284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C89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TIMELY</a:t>
            </a:r>
            <a:endParaRPr sz="1800">
              <a:solidFill>
                <a:srgbClr val="AC89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63" name="Google Shape;163;p20"/>
          <p:cNvSpPr txBox="1"/>
          <p:nvPr/>
        </p:nvSpPr>
        <p:spPr>
          <a:xfrm>
            <a:off x="12832475" y="4395700"/>
            <a:ext cx="3284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C89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INTENTIONAL</a:t>
            </a:r>
            <a:endParaRPr sz="1800">
              <a:solidFill>
                <a:srgbClr val="AC89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164" name="Google Shape;164;p20"/>
          <p:cNvPicPr preferRelativeResize="0"/>
          <p:nvPr/>
        </p:nvPicPr>
        <p:blipFill rotWithShape="1">
          <a:blip r:embed="rId3">
            <a:alphaModFix/>
          </a:blip>
          <a:srcRect l="-996" t="19993" r="75711"/>
          <a:stretch/>
        </p:blipFill>
        <p:spPr>
          <a:xfrm>
            <a:off x="2281650" y="5067300"/>
            <a:ext cx="2392151" cy="354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0"/>
          <p:cNvPicPr preferRelativeResize="0"/>
          <p:nvPr/>
        </p:nvPicPr>
        <p:blipFill rotWithShape="1">
          <a:blip r:embed="rId3">
            <a:alphaModFix/>
          </a:blip>
          <a:srcRect l="24321" t="19993" r="50393"/>
          <a:stretch/>
        </p:blipFill>
        <p:spPr>
          <a:xfrm>
            <a:off x="5947350" y="5067300"/>
            <a:ext cx="2392151" cy="354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0"/>
          <p:cNvPicPr preferRelativeResize="0"/>
          <p:nvPr/>
        </p:nvPicPr>
        <p:blipFill rotWithShape="1">
          <a:blip r:embed="rId3">
            <a:alphaModFix/>
          </a:blip>
          <a:srcRect l="50304" t="19993" r="24410"/>
          <a:stretch/>
        </p:blipFill>
        <p:spPr>
          <a:xfrm>
            <a:off x="9613050" y="5067300"/>
            <a:ext cx="2392151" cy="354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 rotWithShape="1">
          <a:blip r:embed="rId3">
            <a:alphaModFix/>
          </a:blip>
          <a:srcRect l="73144" t="19993" r="1570"/>
          <a:stretch/>
        </p:blipFill>
        <p:spPr>
          <a:xfrm>
            <a:off x="13278750" y="5067300"/>
            <a:ext cx="2392151" cy="354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1254</Words>
  <Application>Microsoft Office PowerPoint</Application>
  <PresentationFormat>Custom</PresentationFormat>
  <Paragraphs>300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Inter</vt:lpstr>
      <vt:lpstr>Inter Black</vt:lpstr>
      <vt:lpstr>Inter ExtraBold</vt:lpstr>
      <vt:lpstr>Inter Medium</vt:lpstr>
      <vt:lpstr>Inter SemiBold</vt:lpstr>
      <vt:lpstr>Montserrat</vt:lpstr>
      <vt:lpstr>Work Sans</vt:lpstr>
      <vt:lpstr>Simple Light</vt:lpstr>
      <vt:lpstr>Don’t Let Donors Die at the Destination</vt:lpstr>
      <vt:lpstr>Meet today's speakers 👋</vt:lpstr>
      <vt:lpstr>Agenda</vt:lpstr>
      <vt:lpstr>An Optimized Destination and its Importance</vt:lpstr>
      <vt:lpstr>How It’s Typically Done</vt:lpstr>
      <vt:lpstr>All to get them to your donation form…</vt:lpstr>
      <vt:lpstr>The effectiveness and ROI of all efforts in sourcing awareness of the destination is limited by the effectiveness of the destination.</vt:lpstr>
      <vt:lpstr>Donor experience</vt:lpstr>
      <vt:lpstr>Consumer Benchmark</vt:lpstr>
      <vt:lpstr>How do we close this gap?</vt:lpstr>
      <vt:lpstr>Express/Mobile Wallets</vt:lpstr>
      <vt:lpstr>Express/Mobile Wallets</vt:lpstr>
      <vt:lpstr>Personalization</vt:lpstr>
      <vt:lpstr>Personalization</vt:lpstr>
      <vt:lpstr>Start at the end, optimize backward. Maximize ROI on all efforts and spend. (compound effect) Set a new baseline.</vt:lpstr>
      <vt:lpstr>PowerPoint Presentation</vt:lpstr>
      <vt:lpstr>PowerPoint Presentation</vt:lpstr>
      <vt:lpstr>The Journey to the Destination</vt:lpstr>
      <vt:lpstr>PowerPoint Presentation</vt:lpstr>
      <vt:lpstr>PowerPoint Presentation</vt:lpstr>
      <vt:lpstr>PowerPoint Presentation</vt:lpstr>
      <vt:lpstr>Our Donors are Fundamentally Changing</vt:lpstr>
      <vt:lpstr>PowerPoint Presentation</vt:lpstr>
      <vt:lpstr>PowerPoint Presentation</vt:lpstr>
      <vt:lpstr>Story time</vt:lpstr>
      <vt:lpstr>PowerPoint Presentation</vt:lpstr>
      <vt:lpstr>PowerPoint Presentation</vt:lpstr>
      <vt:lpstr>Story time</vt:lpstr>
      <vt:lpstr>Behind the fundraising curtain… Elements</vt:lpstr>
      <vt:lpstr>Behind the fundraising curtain… Products</vt:lpstr>
      <vt:lpstr>PowerPoint Presentation</vt:lpstr>
      <vt:lpstr>PowerPoint Presentation</vt:lpstr>
      <vt:lpstr>Anticipated Outcomes:  Lifetime _____ </vt:lpstr>
      <vt:lpstr>PowerPoint Presentation</vt:lpstr>
      <vt:lpstr>PowerPoint Presentation</vt:lpstr>
      <vt:lpstr>Story time</vt:lpstr>
      <vt:lpstr>PowerPoint Presentation</vt:lpstr>
      <vt:lpstr>Our Donor’s Experience Matters</vt:lpstr>
      <vt:lpstr>…and don’t let them die at the destination</vt:lpstr>
      <vt:lpstr>Questions?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Don’t Let Donors Die at the Destination</dc:title>
  <cp:lastModifiedBy>Kimberly Boyd-Lewis</cp:lastModifiedBy>
  <cp:revision>1</cp:revision>
  <dcterms:modified xsi:type="dcterms:W3CDTF">2023-04-11T16:30:03Z</dcterms:modified>
</cp:coreProperties>
</file>